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76" r:id="rId2"/>
    <p:sldId id="288" r:id="rId3"/>
    <p:sldId id="295" r:id="rId4"/>
    <p:sldId id="296" r:id="rId5"/>
    <p:sldId id="297" r:id="rId6"/>
    <p:sldId id="298" r:id="rId7"/>
    <p:sldId id="299" r:id="rId8"/>
    <p:sldId id="303" r:id="rId9"/>
    <p:sldId id="301" r:id="rId10"/>
    <p:sldId id="304" r:id="rId11"/>
    <p:sldId id="309" r:id="rId12"/>
    <p:sldId id="306" r:id="rId13"/>
    <p:sldId id="310" r:id="rId14"/>
    <p:sldId id="312" r:id="rId15"/>
    <p:sldId id="313" r:id="rId16"/>
    <p:sldId id="300" r:id="rId17"/>
    <p:sldId id="29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48"/>
    <p:restoredTop sz="68947"/>
  </p:normalViewPr>
  <p:slideViewPr>
    <p:cSldViewPr snapToGrid="0" snapToObjects="1">
      <p:cViewPr varScale="1">
        <p:scale>
          <a:sx n="58" d="100"/>
          <a:sy n="58" d="100"/>
        </p:scale>
        <p:origin x="1651" y="62"/>
      </p:cViewPr>
      <p:guideLst/>
    </p:cSldViewPr>
  </p:slideViewPr>
  <p:notesTextViewPr>
    <p:cViewPr>
      <p:scale>
        <a:sx n="140" d="100"/>
        <a:sy n="140" d="100"/>
      </p:scale>
      <p:origin x="0" y="0"/>
    </p:cViewPr>
  </p:notesTextViewPr>
  <p:notesViewPr>
    <p:cSldViewPr snapToGrid="0" snapToObjects="1">
      <p:cViewPr varScale="1">
        <p:scale>
          <a:sx n="155" d="100"/>
          <a:sy n="155" d="100"/>
        </p:scale>
        <p:origin x="465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BB6E9A-0785-6985-7B76-3DC51FDC39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440223-00C7-ED25-F4B7-0B57FB62F9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ED2B0C-477A-5445-BF4A-1BF455C836C9}" type="datetimeFigureOut">
              <a:rPr lang="en-US" smtClean="0"/>
              <a:t>8/22/2025</a:t>
            </a:fld>
            <a:endParaRPr lang="en-US"/>
          </a:p>
        </p:txBody>
      </p:sp>
      <p:sp>
        <p:nvSpPr>
          <p:cNvPr id="4" name="Footer Placeholder 3">
            <a:extLst>
              <a:ext uri="{FF2B5EF4-FFF2-40B4-BE49-F238E27FC236}">
                <a16:creationId xmlns:a16="http://schemas.microsoft.com/office/drawing/2014/main" id="{F0A10202-8985-CCC2-B483-816FEB9BBA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CA6700-1DDF-8245-FE5A-1FBCA3A4B5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178B08-80F2-1D48-A9B1-B12CB0F312DC}" type="slidenum">
              <a:rPr lang="en-US" smtClean="0"/>
              <a:t>‹#›</a:t>
            </a:fld>
            <a:endParaRPr lang="en-US"/>
          </a:p>
        </p:txBody>
      </p:sp>
    </p:spTree>
    <p:extLst>
      <p:ext uri="{BB962C8B-B14F-4D97-AF65-F5344CB8AC3E}">
        <p14:creationId xmlns:p14="http://schemas.microsoft.com/office/powerpoint/2010/main" val="3587220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E8192-244B-8F43-8666-29EB7EA0E329}" type="datetimeFigureOut">
              <a:rPr lang="en-US" smtClean="0"/>
              <a:t>8/22/2025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C38144-C961-6348-B731-59DFA4E1CA2F}" type="slidenum">
              <a:rPr lang="en-US" smtClean="0"/>
              <a:t>‹#›</a:t>
            </a:fld>
            <a:endParaRPr lang="en-US"/>
          </a:p>
        </p:txBody>
      </p:sp>
    </p:spTree>
    <p:extLst>
      <p:ext uri="{BB962C8B-B14F-4D97-AF65-F5344CB8AC3E}">
        <p14:creationId xmlns:p14="http://schemas.microsoft.com/office/powerpoint/2010/main" val="1574786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Hello everyone. </a:t>
            </a:r>
          </a:p>
          <a:p>
            <a:r>
              <a:rPr kumimoji="1" lang="en-US" altLang="zh-CN" dirty="0"/>
              <a:t>Our paper “</a:t>
            </a:r>
            <a:r>
              <a:rPr lang="en" altLang="zh-CN" sz="1200" dirty="0"/>
              <a:t>Automated Task Scheduling for Cloth and Deformable Body Simulations in Heterogeneous Computing Environments</a:t>
            </a:r>
            <a:r>
              <a:rPr kumimoji="1" lang="en-US" altLang="zh-CN" dirty="0"/>
              <a:t>” discusses accelerating physical simulation via heterogeneous computing.</a:t>
            </a:r>
            <a:endParaRPr kumimoji="1"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1</a:t>
            </a:fld>
            <a:endParaRPr lang="en-US"/>
          </a:p>
        </p:txBody>
      </p:sp>
    </p:spTree>
    <p:extLst>
      <p:ext uri="{BB962C8B-B14F-4D97-AF65-F5344CB8AC3E}">
        <p14:creationId xmlns:p14="http://schemas.microsoft.com/office/powerpoint/2010/main" val="894967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although this overlapping strategy allows for higher parallelism between iterative tasks, when calculating the </a:t>
            </a:r>
            <a:r>
              <a:rPr lang="en-US" altLang="zh-CN" dirty="0" err="1"/>
              <a:t>ranku</a:t>
            </a:r>
            <a:r>
              <a:rPr lang="en-US" altLang="zh-CN" dirty="0"/>
              <a:t> value of each node based on the DAG, the distribution of </a:t>
            </a:r>
            <a:r>
              <a:rPr lang="en-US" altLang="zh-CN" dirty="0" err="1"/>
              <a:t>ranku</a:t>
            </a:r>
            <a:r>
              <a:rPr lang="en-US" altLang="zh-CN" dirty="0"/>
              <a:t> for different constraints is not very balanced due to the cumulative effect. As shown in the figure, it can be seen that a large number of collision iteration tasks are aggregated together on the timeline, ultimately resulting in poor coupling between collision constraints and stretching constraints</a:t>
            </a:r>
          </a:p>
          <a:p>
            <a:r>
              <a:rPr lang="en-US" altLang="zh-CN" dirty="0"/>
              <a:t>Therefore, we propose a simple but very effective way to recalculate </a:t>
            </a:r>
            <a:r>
              <a:rPr lang="en-US" altLang="zh-CN" dirty="0" err="1"/>
              <a:t>ranku</a:t>
            </a:r>
            <a:r>
              <a:rPr lang="en-US" altLang="zh-CN" dirty="0"/>
              <a:t> of iterative tasks</a:t>
            </a:r>
          </a:p>
        </p:txBody>
      </p:sp>
      <p:sp>
        <p:nvSpPr>
          <p:cNvPr id="4" name="灯片编号占位符 3"/>
          <p:cNvSpPr>
            <a:spLocks noGrp="1"/>
          </p:cNvSpPr>
          <p:nvPr>
            <p:ph type="sldNum" sz="quarter" idx="5"/>
          </p:nvPr>
        </p:nvSpPr>
        <p:spPr/>
        <p:txBody>
          <a:bodyPr/>
          <a:lstStyle/>
          <a:p>
            <a:fld id="{92C38144-C961-6348-B731-59DFA4E1CA2F}" type="slidenum">
              <a:rPr lang="en-US" smtClean="0"/>
              <a:t>10</a:t>
            </a:fld>
            <a:endParaRPr lang="en-US"/>
          </a:p>
        </p:txBody>
      </p:sp>
    </p:spTree>
    <p:extLst>
      <p:ext uri="{BB962C8B-B14F-4D97-AF65-F5344CB8AC3E}">
        <p14:creationId xmlns:p14="http://schemas.microsoft.com/office/powerpoint/2010/main" val="582684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which is to use a fully serial iteration process DAG to calculate the </a:t>
            </a:r>
            <a:r>
              <a:rPr lang="en-US" altLang="zh-CN" dirty="0" err="1"/>
              <a:t>ranku</a:t>
            </a:r>
            <a:r>
              <a:rPr lang="en-US" altLang="zh-CN" dirty="0"/>
              <a:t> of iterative tasks. This ensures that different types of constraints are distributed more evenly over time, thereby ensuring that the solution of different types of constraints is more balanced</a:t>
            </a:r>
          </a:p>
        </p:txBody>
      </p:sp>
      <p:sp>
        <p:nvSpPr>
          <p:cNvPr id="4" name="灯片编号占位符 3"/>
          <p:cNvSpPr>
            <a:spLocks noGrp="1"/>
          </p:cNvSpPr>
          <p:nvPr>
            <p:ph type="sldNum" sz="quarter" idx="5"/>
          </p:nvPr>
        </p:nvSpPr>
        <p:spPr/>
        <p:txBody>
          <a:bodyPr/>
          <a:lstStyle/>
          <a:p>
            <a:fld id="{92C38144-C961-6348-B731-59DFA4E1CA2F}" type="slidenum">
              <a:rPr lang="en-US" smtClean="0"/>
              <a:t>11</a:t>
            </a:fld>
            <a:endParaRPr lang="en-US"/>
          </a:p>
        </p:txBody>
      </p:sp>
    </p:spTree>
    <p:extLst>
      <p:ext uri="{BB962C8B-B14F-4D97-AF65-F5344CB8AC3E}">
        <p14:creationId xmlns:p14="http://schemas.microsoft.com/office/powerpoint/2010/main" val="147921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addition, as the HEFT is a heuristic algorithm, if the execution time of a single task is too short, the scheduling time may be more likely to fall into local optimum, resulting in an increase in global scheduling time. Therefore, we propose to perform a certain degree of task merging in the process of topological sorting to obtain better scheduling results</a:t>
            </a:r>
          </a:p>
        </p:txBody>
      </p:sp>
      <p:sp>
        <p:nvSpPr>
          <p:cNvPr id="4" name="灯片编号占位符 3"/>
          <p:cNvSpPr>
            <a:spLocks noGrp="1"/>
          </p:cNvSpPr>
          <p:nvPr>
            <p:ph type="sldNum" sz="quarter" idx="5"/>
          </p:nvPr>
        </p:nvSpPr>
        <p:spPr/>
        <p:txBody>
          <a:bodyPr/>
          <a:lstStyle/>
          <a:p>
            <a:fld id="{92C38144-C961-6348-B731-59DFA4E1CA2F}" type="slidenum">
              <a:rPr lang="en-US" smtClean="0"/>
              <a:t>12</a:t>
            </a:fld>
            <a:endParaRPr lang="en-US"/>
          </a:p>
        </p:txBody>
      </p:sp>
    </p:spTree>
    <p:extLst>
      <p:ext uri="{BB962C8B-B14F-4D97-AF65-F5344CB8AC3E}">
        <p14:creationId xmlns:p14="http://schemas.microsoft.com/office/powerpoint/2010/main" val="4264003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we summarized the potential data flow between devices, designed and compared different data transmission and data weighting strategies, such as taking the average of relative displacement or the average of position, et cetera. </a:t>
            </a:r>
          </a:p>
          <a:p>
            <a:r>
              <a:rPr lang="en-US" altLang="zh-CN" dirty="0"/>
              <a:t>The results showed that taking the average of relative displacement is the best solution. In addition, calculating relative displacement requires us to know the common starting point of two iterative tasks, which can be found along our scheduling map. This is also one of the advantages of integrating iterative tasks into the HEFT scheduling framework. </a:t>
            </a:r>
          </a:p>
          <a:p>
            <a:r>
              <a:rPr lang="en-US" altLang="zh-CN" dirty="0"/>
              <a:t>In the end, we set up a faster convergence rate than synchronous iterative methods, while also having higher parallelism, which allows us to allocate iterative tasks to different devices for computation.</a:t>
            </a:r>
          </a:p>
        </p:txBody>
      </p:sp>
      <p:sp>
        <p:nvSpPr>
          <p:cNvPr id="4" name="灯片编号占位符 3"/>
          <p:cNvSpPr>
            <a:spLocks noGrp="1"/>
          </p:cNvSpPr>
          <p:nvPr>
            <p:ph type="sldNum" sz="quarter" idx="5"/>
          </p:nvPr>
        </p:nvSpPr>
        <p:spPr/>
        <p:txBody>
          <a:bodyPr/>
          <a:lstStyle/>
          <a:p>
            <a:fld id="{92C38144-C961-6348-B731-59DFA4E1CA2F}" type="slidenum">
              <a:rPr lang="en-US" smtClean="0"/>
              <a:t>13</a:t>
            </a:fld>
            <a:endParaRPr lang="en-US"/>
          </a:p>
        </p:txBody>
      </p:sp>
    </p:spTree>
    <p:extLst>
      <p:ext uri="{BB962C8B-B14F-4D97-AF65-F5344CB8AC3E}">
        <p14:creationId xmlns:p14="http://schemas.microsoft.com/office/powerpoint/2010/main" val="4008647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validated our method in different scenarios and devices, and achieved an acceleration ratio of 300-500% compared to the CPU implementation and 40-80% compared to the GPU implementation on M3 Max SoC Chip.</a:t>
            </a:r>
          </a:p>
        </p:txBody>
      </p:sp>
      <p:sp>
        <p:nvSpPr>
          <p:cNvPr id="4" name="灯片编号占位符 3"/>
          <p:cNvSpPr>
            <a:spLocks noGrp="1"/>
          </p:cNvSpPr>
          <p:nvPr>
            <p:ph type="sldNum" sz="quarter" idx="5"/>
          </p:nvPr>
        </p:nvSpPr>
        <p:spPr/>
        <p:txBody>
          <a:bodyPr/>
          <a:lstStyle/>
          <a:p>
            <a:fld id="{92C38144-C961-6348-B731-59DFA4E1CA2F}" type="slidenum">
              <a:rPr lang="en-US" smtClean="0"/>
              <a:t>14</a:t>
            </a:fld>
            <a:endParaRPr lang="en-US"/>
          </a:p>
        </p:txBody>
      </p:sp>
    </p:spTree>
    <p:extLst>
      <p:ext uri="{BB962C8B-B14F-4D97-AF65-F5344CB8AC3E}">
        <p14:creationId xmlns:p14="http://schemas.microsoft.com/office/powerpoint/2010/main" val="3225991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addition to XPBD, we have also tested our heterogeneous scheduling framework and asynchronous iteration under some cutting-edge nonlinear iteration processes, and have achieved certain acceleration effects.</a:t>
            </a:r>
          </a:p>
        </p:txBody>
      </p:sp>
      <p:sp>
        <p:nvSpPr>
          <p:cNvPr id="4" name="灯片编号占位符 3"/>
          <p:cNvSpPr>
            <a:spLocks noGrp="1"/>
          </p:cNvSpPr>
          <p:nvPr>
            <p:ph type="sldNum" sz="quarter" idx="5"/>
          </p:nvPr>
        </p:nvSpPr>
        <p:spPr/>
        <p:txBody>
          <a:bodyPr/>
          <a:lstStyle/>
          <a:p>
            <a:fld id="{92C38144-C961-6348-B731-59DFA4E1CA2F}" type="slidenum">
              <a:rPr lang="en-US" smtClean="0"/>
              <a:t>15</a:t>
            </a:fld>
            <a:endParaRPr lang="en-US"/>
          </a:p>
        </p:txBody>
      </p:sp>
    </p:spTree>
    <p:extLst>
      <p:ext uri="{BB962C8B-B14F-4D97-AF65-F5344CB8AC3E}">
        <p14:creationId xmlns:p14="http://schemas.microsoft.com/office/powerpoint/2010/main" val="4000480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Although our approach demonstrates the potential of heterogeneous computing in physics simulation, there are still many directions worth further exploration</a:t>
            </a:r>
          </a:p>
          <a:p>
            <a:r>
              <a:rPr lang="en-US" altLang="zh-CN" dirty="0"/>
              <a:t>Although HEFT and asynchronous iteration algorithm are hardware independent, we have not further evaluated them on other heterogeneous platforms, such as independent graphics card that exchange data through PCIEs, due to our current GPU implementation being based on Metal Shading Language.</a:t>
            </a:r>
          </a:p>
          <a:p>
            <a:r>
              <a:rPr lang="en-US" altLang="zh-CN" dirty="0"/>
              <a:t>In addition, extending our task to multi GPU computing environments, </a:t>
            </a:r>
          </a:p>
          <a:p>
            <a:r>
              <a:rPr lang="en-US" altLang="zh-CN" dirty="0"/>
              <a:t>and real-time preconditioning techniques</a:t>
            </a:r>
          </a:p>
          <a:p>
            <a:r>
              <a:rPr lang="en-US" altLang="zh-CN" dirty="0"/>
              <a:t>and other general computing scenarios are also some very promising research directions</a:t>
            </a:r>
          </a:p>
          <a:p>
            <a:br>
              <a:rPr lang="en-US" altLang="zh-CN" dirty="0"/>
            </a:br>
            <a:endParaRPr lang="en-US" altLang="zh-CN" dirty="0"/>
          </a:p>
          <a:p>
            <a:r>
              <a:rPr lang="en-US" altLang="zh-CN" dirty="0"/>
              <a:t>Our code has also been open sourced, and we welcome everyone to join the exploration of heterogeneous computing.</a:t>
            </a:r>
          </a:p>
        </p:txBody>
      </p:sp>
      <p:sp>
        <p:nvSpPr>
          <p:cNvPr id="4" name="灯片编号占位符 3"/>
          <p:cNvSpPr>
            <a:spLocks noGrp="1"/>
          </p:cNvSpPr>
          <p:nvPr>
            <p:ph type="sldNum" sz="quarter" idx="5"/>
          </p:nvPr>
        </p:nvSpPr>
        <p:spPr/>
        <p:txBody>
          <a:bodyPr/>
          <a:lstStyle/>
          <a:p>
            <a:fld id="{92C38144-C961-6348-B731-59DFA4E1CA2F}" type="slidenum">
              <a:rPr lang="en-US" smtClean="0"/>
              <a:t>16</a:t>
            </a:fld>
            <a:endParaRPr lang="en-US"/>
          </a:p>
        </p:txBody>
      </p:sp>
    </p:spTree>
    <p:extLst>
      <p:ext uri="{BB962C8B-B14F-4D97-AF65-F5344CB8AC3E}">
        <p14:creationId xmlns:p14="http://schemas.microsoft.com/office/powerpoint/2010/main" val="146162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 you all for listening. Sorry again for not being able to come offline for face-to-face communication with everyone.</a:t>
            </a:r>
          </a:p>
        </p:txBody>
      </p:sp>
      <p:sp>
        <p:nvSpPr>
          <p:cNvPr id="4" name="灯片编号占位符 3"/>
          <p:cNvSpPr>
            <a:spLocks noGrp="1"/>
          </p:cNvSpPr>
          <p:nvPr>
            <p:ph type="sldNum" sz="quarter" idx="5"/>
          </p:nvPr>
        </p:nvSpPr>
        <p:spPr/>
        <p:txBody>
          <a:bodyPr/>
          <a:lstStyle/>
          <a:p>
            <a:fld id="{92C38144-C961-6348-B731-59DFA4E1CA2F}" type="slidenum">
              <a:rPr lang="en-US" smtClean="0"/>
              <a:t>17</a:t>
            </a:fld>
            <a:endParaRPr lang="en-US"/>
          </a:p>
        </p:txBody>
      </p:sp>
    </p:spTree>
    <p:extLst>
      <p:ext uri="{BB962C8B-B14F-4D97-AF65-F5344CB8AC3E}">
        <p14:creationId xmlns:p14="http://schemas.microsoft.com/office/powerpoint/2010/main" val="3057504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Physics simulation requires a large amount of computation, and a 【single device】 is difficult to meet the computing needs. </a:t>
            </a:r>
          </a:p>
          <a:p>
            <a:r>
              <a:rPr lang="en-US" altLang="zh-CN" dirty="0"/>
              <a:t>Therefore, people seek the help of multi CPU, multi GPU or heterogeneous devices. However, heterogeneous computing has the following challenges, which have led to less attention in previous research, including:</a:t>
            </a:r>
          </a:p>
          <a:p>
            <a:pPr marL="228600" indent="-228600">
              <a:buAutoNum type="arabicParenBoth"/>
            </a:pPr>
            <a:r>
              <a:rPr lang="en-US" altLang="zh-CN" dirty="0"/>
              <a:t>high communication latency between devices, and the latency is usually much higher than the computation time of a single task. This is also why most previous work on multi device acceleration focused on performance in large-scale </a:t>
            </a:r>
            <a:r>
              <a:rPr lang="en-US" altLang="zh-CN" dirty="0" err="1"/>
              <a:t>senarios</a:t>
            </a:r>
            <a:r>
              <a:rPr lang="en-US" altLang="zh-CN" dirty="0"/>
              <a:t>; </a:t>
            </a:r>
          </a:p>
          <a:p>
            <a:pPr marL="228600" indent="-228600">
              <a:buAutoNum type="arabicParenBoth"/>
            </a:pPr>
            <a:r>
              <a:rPr lang="en-US" altLang="zh-CN" dirty="0"/>
              <a:t>And in previous work, we needed to carefully design specialized task allocation strategies for each heterogeneous device and each task pipeline, which was not conducive to the universality; </a:t>
            </a:r>
          </a:p>
          <a:p>
            <a:pPr marL="228600" indent="-228600">
              <a:buAutoNum type="arabicParenBoth"/>
            </a:pPr>
            <a:r>
              <a:rPr lang="en-US" altLang="zh-CN" dirty="0"/>
              <a:t>However, in fact, the optimal allocation of tasks to heterogeneous devices is an NP Complete problem, so manual allocation strategies might become completely impossible; </a:t>
            </a:r>
          </a:p>
          <a:p>
            <a:pPr marL="228600" indent="-228600">
              <a:buAutoNum type="arabicParenBoth"/>
            </a:pPr>
            <a:r>
              <a:rPr lang="en-US" altLang="zh-CN" dirty="0"/>
              <a:t>And in simulation environment, the computation of tasks will change with the contact between objects, so scheduling needs to consider dynamic load balancing; </a:t>
            </a:r>
          </a:p>
          <a:p>
            <a:pPr marL="228600" indent="-228600">
              <a:buAutoNum type="arabicParenBoth"/>
            </a:pPr>
            <a:r>
              <a:rPr lang="en-US" altLang="zh-CN" dirty="0"/>
              <a:t>And last, the iterative tasks in simulation are usually executed completely serially, and parallelization may result in the loss of convergence rate</a:t>
            </a:r>
          </a:p>
        </p:txBody>
      </p:sp>
      <p:sp>
        <p:nvSpPr>
          <p:cNvPr id="4" name="灯片编号占位符 3"/>
          <p:cNvSpPr>
            <a:spLocks noGrp="1"/>
          </p:cNvSpPr>
          <p:nvPr>
            <p:ph type="sldNum" sz="quarter" idx="5"/>
          </p:nvPr>
        </p:nvSpPr>
        <p:spPr/>
        <p:txBody>
          <a:bodyPr/>
          <a:lstStyle/>
          <a:p>
            <a:fld id="{92C38144-C961-6348-B731-59DFA4E1CA2F}" type="slidenum">
              <a:rPr lang="en-US" smtClean="0"/>
              <a:t>2</a:t>
            </a:fld>
            <a:endParaRPr lang="en-US"/>
          </a:p>
        </p:txBody>
      </p:sp>
    </p:spTree>
    <p:extLst>
      <p:ext uri="{BB962C8B-B14F-4D97-AF65-F5344CB8AC3E}">
        <p14:creationId xmlns:p14="http://schemas.microsoft.com/office/powerpoint/2010/main" val="1751662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we first address the major problem, how to efficiently schedule tasks in heterogeneous environments. We have tried many solutions, including simple average thread segmentation, multivariate linear programming, shortest fractal trees, et cetera. Finally, we chose a method proposed in 2 thousand and 2 called HEFT, which stands for Heterogeneous </a:t>
            </a:r>
            <a:r>
              <a:rPr lang="en-US" altLang="zh-CN" dirty="0" err="1"/>
              <a:t>Earlest</a:t>
            </a:r>
            <a:r>
              <a:rPr lang="en-US" altLang="zh-CN" dirty="0"/>
              <a:t> finish time. Although this method appeared earlier, it is very suitable for our problem. In fact, this method is widely used in distributed computing, cloud computing and other scenarios, and we are the first to introduce it into computer graphics.</a:t>
            </a:r>
          </a:p>
        </p:txBody>
      </p:sp>
      <p:sp>
        <p:nvSpPr>
          <p:cNvPr id="4" name="灯片编号占位符 3"/>
          <p:cNvSpPr>
            <a:spLocks noGrp="1"/>
          </p:cNvSpPr>
          <p:nvPr>
            <p:ph type="sldNum" sz="quarter" idx="5"/>
          </p:nvPr>
        </p:nvSpPr>
        <p:spPr/>
        <p:txBody>
          <a:bodyPr/>
          <a:lstStyle/>
          <a:p>
            <a:fld id="{92C38144-C961-6348-B731-59DFA4E1CA2F}" type="slidenum">
              <a:rPr lang="en-US" smtClean="0"/>
              <a:t>3</a:t>
            </a:fld>
            <a:endParaRPr lang="en-US"/>
          </a:p>
        </p:txBody>
      </p:sp>
    </p:spTree>
    <p:extLst>
      <p:ext uri="{BB962C8B-B14F-4D97-AF65-F5344CB8AC3E}">
        <p14:creationId xmlns:p14="http://schemas.microsoft.com/office/powerpoint/2010/main" val="2686906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HEFT algorithm can easily handle dependencies between tasks. Given the dependencies between tasks and the computation matrix of each task on each device, we can finally create a scheduling map, which represents which time each task will be executed on which device. We take the calculation process of XPBD as an example to demonstrate the calculation process of HEFT. </a:t>
            </a:r>
          </a:p>
        </p:txBody>
      </p:sp>
      <p:sp>
        <p:nvSpPr>
          <p:cNvPr id="4" name="灯片编号占位符 3"/>
          <p:cNvSpPr>
            <a:spLocks noGrp="1"/>
          </p:cNvSpPr>
          <p:nvPr>
            <p:ph type="sldNum" sz="quarter" idx="5"/>
          </p:nvPr>
        </p:nvSpPr>
        <p:spPr/>
        <p:txBody>
          <a:bodyPr/>
          <a:lstStyle/>
          <a:p>
            <a:fld id="{92C38144-C961-6348-B731-59DFA4E1CA2F}" type="slidenum">
              <a:rPr lang="en-US" smtClean="0"/>
              <a:t>4</a:t>
            </a:fld>
            <a:endParaRPr lang="en-US"/>
          </a:p>
        </p:txBody>
      </p:sp>
    </p:spTree>
    <p:extLst>
      <p:ext uri="{BB962C8B-B14F-4D97-AF65-F5344CB8AC3E}">
        <p14:creationId xmlns:p14="http://schemas.microsoft.com/office/powerpoint/2010/main" val="3668609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Firstly, we use directed acyclic graphs (DAGs) as needed to represent the dependencies between tasks, such as the </a:t>
            </a:r>
            <a:r>
              <a:rPr lang="en-US" altLang="zh-CN" dirty="0" err="1"/>
              <a:t>broadphase</a:t>
            </a:r>
            <a:r>
              <a:rPr lang="en-US" altLang="zh-CN" dirty="0"/>
              <a:t> collision detection that needs to be completed before the narrow collision detection . </a:t>
            </a:r>
          </a:p>
          <a:p>
            <a:r>
              <a:rPr lang="en-US" altLang="zh-CN" dirty="0"/>
              <a:t>Then we perform topological sorting on the DAG, which generates an ordered table that ensures the dependencies between tasks. </a:t>
            </a:r>
          </a:p>
          <a:p>
            <a:r>
              <a:rPr lang="en-US" altLang="zh-CN" dirty="0"/>
              <a:t>Based the ordered list of topological sorting, we calculate the </a:t>
            </a:r>
            <a:r>
              <a:rPr lang="en-US" altLang="zh-CN" dirty="0" err="1"/>
              <a:t>ranku</a:t>
            </a:r>
            <a:r>
              <a:rPr lang="en-US" altLang="zh-CN" dirty="0"/>
              <a:t> value of each task. </a:t>
            </a:r>
            <a:r>
              <a:rPr lang="en-US" altLang="zh-CN" dirty="0" err="1"/>
              <a:t>Ranku</a:t>
            </a:r>
            <a:r>
              <a:rPr lang="en-US" altLang="zh-CN" dirty="0"/>
              <a:t> quantifies the dependency of each task. If a task has more subsequent tasks, it represents a higher degree of dependency, that is, its </a:t>
            </a:r>
            <a:r>
              <a:rPr lang="en-US" altLang="zh-CN" dirty="0" err="1"/>
              <a:t>ranku</a:t>
            </a:r>
            <a:r>
              <a:rPr lang="en-US" altLang="zh-CN" dirty="0"/>
              <a:t> value will also be higher. </a:t>
            </a:r>
          </a:p>
          <a:p>
            <a:r>
              <a:rPr lang="en-US" altLang="zh-CN" dirty="0"/>
              <a:t>In the future, it will be prioritized for scheduling to minimize waiting delay. </a:t>
            </a:r>
          </a:p>
          <a:p>
            <a:r>
              <a:rPr lang="en-US" altLang="zh-CN" dirty="0"/>
              <a:t>Finally, we traverse the task list sorted in reverse order by </a:t>
            </a:r>
            <a:r>
              <a:rPr lang="en-US" altLang="zh-CN" dirty="0" err="1"/>
              <a:t>Ranku</a:t>
            </a:r>
            <a:r>
              <a:rPr lang="en-US" altLang="zh-CN" dirty="0"/>
              <a:t>, and calculate the EFT of each task on different devices, which is the earliest completion time. We use the device with the smallest EFT value as the inserted device.</a:t>
            </a:r>
          </a:p>
          <a:p>
            <a:r>
              <a:rPr lang="en-US" altLang="zh-CN" dirty="0"/>
              <a:t>Tasks with higher value of </a:t>
            </a:r>
            <a:r>
              <a:rPr lang="en-US" altLang="zh-CN" dirty="0" err="1"/>
              <a:t>ranku</a:t>
            </a:r>
            <a:r>
              <a:rPr lang="en-US" altLang="zh-CN" dirty="0"/>
              <a:t> will be prioritized for scheduling, thus minimizing the delay of data transmission to the greatest extent possible</a:t>
            </a:r>
          </a:p>
        </p:txBody>
      </p:sp>
      <p:sp>
        <p:nvSpPr>
          <p:cNvPr id="4" name="灯片编号占位符 3"/>
          <p:cNvSpPr>
            <a:spLocks noGrp="1"/>
          </p:cNvSpPr>
          <p:nvPr>
            <p:ph type="sldNum" sz="quarter" idx="5"/>
          </p:nvPr>
        </p:nvSpPr>
        <p:spPr/>
        <p:txBody>
          <a:bodyPr/>
          <a:lstStyle/>
          <a:p>
            <a:fld id="{92C38144-C961-6348-B731-59DFA4E1CA2F}" type="slidenum">
              <a:rPr lang="en-US" smtClean="0"/>
              <a:t>5</a:t>
            </a:fld>
            <a:endParaRPr lang="en-US"/>
          </a:p>
        </p:txBody>
      </p:sp>
    </p:spTree>
    <p:extLst>
      <p:ext uri="{BB962C8B-B14F-4D97-AF65-F5344CB8AC3E}">
        <p14:creationId xmlns:p14="http://schemas.microsoft.com/office/powerpoint/2010/main" val="3584177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why is the HEFT algorithm suitable for our problem? Because the algorithm is universal enough: HEFT can be easily extended to other computing pipelines, as long as the dependency relationships of tasks are given, we can obtain the computation matrix of tasks by running them several times on each device, which allows for scheduling without the need for other adaptations. </a:t>
            </a:r>
          </a:p>
          <a:p>
            <a:r>
              <a:rPr lang="en-US" altLang="zh-CN" dirty="0"/>
              <a:t>In addition, the algorithm is efficient enough: as HEFT is a heuristic algorithm, the cost of executing a scheduling is less than zero point one </a:t>
            </a:r>
            <a:r>
              <a:rPr lang="en-US" altLang="zh-CN" dirty="0" err="1"/>
              <a:t>mili</a:t>
            </a:r>
            <a:r>
              <a:rPr lang="en-US" altLang="zh-CN" dirty="0"/>
              <a:t>-seconds 0.1ms. Therefore, for simulation tasks, we can dynamically adjust and reschedule the computation matrix based on the actual execution time of the task to adapt to load changes caused by factors such as contact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figure shows the curve of the ideal scheduling time and the actual running time after rescheduling each frame in 100 frames. It can be observed that the two times are very close, and the computation time is much smaller than that of the single GPU </a:t>
            </a:r>
            <a:r>
              <a:rPr lang="en-US" altLang="zh-CN" dirty="0" err="1"/>
              <a:t>excecution</a:t>
            </a:r>
            <a:r>
              <a:rPr lang="en-US" altLang="zh-CN" dirty="0"/>
              <a:t>.</a:t>
            </a:r>
          </a:p>
          <a:p>
            <a:endParaRPr lang="en-US" altLang="zh-CN" dirty="0"/>
          </a:p>
        </p:txBody>
      </p:sp>
      <p:sp>
        <p:nvSpPr>
          <p:cNvPr id="4" name="灯片编号占位符 3"/>
          <p:cNvSpPr>
            <a:spLocks noGrp="1"/>
          </p:cNvSpPr>
          <p:nvPr>
            <p:ph type="sldNum" sz="quarter" idx="5"/>
          </p:nvPr>
        </p:nvSpPr>
        <p:spPr/>
        <p:txBody>
          <a:bodyPr/>
          <a:lstStyle/>
          <a:p>
            <a:fld id="{92C38144-C961-6348-B731-59DFA4E1CA2F}" type="slidenum">
              <a:rPr lang="en-US" smtClean="0"/>
              <a:t>6</a:t>
            </a:fld>
            <a:endParaRPr lang="en-US"/>
          </a:p>
        </p:txBody>
      </p:sp>
    </p:spTree>
    <p:extLst>
      <p:ext uri="{BB962C8B-B14F-4D97-AF65-F5344CB8AC3E}">
        <p14:creationId xmlns:p14="http://schemas.microsoft.com/office/powerpoint/2010/main" val="1568258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Then we need to address the second question, which is how do we handle iterative tasks that are almost entirely serial? </a:t>
            </a:r>
          </a:p>
          <a:p>
            <a:r>
              <a:rPr lang="en-US" altLang="zh-CN" dirty="0"/>
              <a:t>For example, for XPBD, we need to perform many Gauss-Seidel iterations, each iteration requiring serial traversal of different constraints and different color blocks of the same constraint. </a:t>
            </a:r>
          </a:p>
          <a:p>
            <a:r>
              <a:rPr lang="en-US" altLang="zh-CN" dirty="0"/>
              <a:t>Of course, constraints within the same color block can be executed in parallel, but the parallel granularity is too small to warrant further splitting.</a:t>
            </a:r>
          </a:p>
          <a:p>
            <a:r>
              <a:rPr lang="en-US" altLang="zh-CN" dirty="0"/>
              <a:t>To enhance the parallelism of Gauss Seidel iteration, we employed an asynchronous iteration strategy, which allows for a certain degree of overlap in the timeline. However, using this asynchronous iteration directly results in poor convergence of the system. Therefore, we made a lot of optimizations to maximize the parallelism and convergence rate of asynchronous iteration</a:t>
            </a:r>
          </a:p>
        </p:txBody>
      </p:sp>
      <p:sp>
        <p:nvSpPr>
          <p:cNvPr id="4" name="灯片编号占位符 3"/>
          <p:cNvSpPr>
            <a:spLocks noGrp="1"/>
          </p:cNvSpPr>
          <p:nvPr>
            <p:ph type="sldNum" sz="quarter" idx="5"/>
          </p:nvPr>
        </p:nvSpPr>
        <p:spPr/>
        <p:txBody>
          <a:bodyPr/>
          <a:lstStyle/>
          <a:p>
            <a:fld id="{92C38144-C961-6348-B731-59DFA4E1CA2F}" type="slidenum">
              <a:rPr lang="en-US" smtClean="0"/>
              <a:t>7</a:t>
            </a:fld>
            <a:endParaRPr lang="en-US"/>
          </a:p>
        </p:txBody>
      </p:sp>
    </p:spTree>
    <p:extLst>
      <p:ext uri="{BB962C8B-B14F-4D97-AF65-F5344CB8AC3E}">
        <p14:creationId xmlns:p14="http://schemas.microsoft.com/office/powerpoint/2010/main" val="1600107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Firstly, we integrated these numerical iteration tasks into the HEFT scheduling framework, so that we can fully utilize the advantages of the automatic scheduling framework such as automated load balancing and dependency relationship assurance, allowing us to focus on the parallelization and decomposition of the iteration tasks themselves</a:t>
            </a:r>
          </a:p>
          <a:p>
            <a:endParaRPr lang="en-US" altLang="zh-CN" dirty="0"/>
          </a:p>
        </p:txBody>
      </p:sp>
      <p:sp>
        <p:nvSpPr>
          <p:cNvPr id="4" name="灯片编号占位符 3"/>
          <p:cNvSpPr>
            <a:spLocks noGrp="1"/>
          </p:cNvSpPr>
          <p:nvPr>
            <p:ph type="sldNum" sz="quarter" idx="5"/>
          </p:nvPr>
        </p:nvSpPr>
        <p:spPr/>
        <p:txBody>
          <a:bodyPr/>
          <a:lstStyle/>
          <a:p>
            <a:fld id="{92C38144-C961-6348-B731-59DFA4E1CA2F}" type="slidenum">
              <a:rPr lang="en-US" smtClean="0"/>
              <a:t>8</a:t>
            </a:fld>
            <a:endParaRPr lang="en-US"/>
          </a:p>
        </p:txBody>
      </p:sp>
    </p:spTree>
    <p:extLst>
      <p:ext uri="{BB962C8B-B14F-4D97-AF65-F5344CB8AC3E}">
        <p14:creationId xmlns:p14="http://schemas.microsoft.com/office/powerpoint/2010/main" val="2331942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Then, we designed and evaluated task overlap strategies with varying degrees of inter iteration and intra iteration asynchrony, and summarized an overlap strategy that satisfies both convergence and parallelism requirements. Specifically, we do not require strict serial execution of inter iteration tasks, but only require collision constraints within the iteration to be executed after stretching and bending constraint </a:t>
            </a:r>
          </a:p>
        </p:txBody>
      </p:sp>
      <p:sp>
        <p:nvSpPr>
          <p:cNvPr id="4" name="灯片编号占位符 3"/>
          <p:cNvSpPr>
            <a:spLocks noGrp="1"/>
          </p:cNvSpPr>
          <p:nvPr>
            <p:ph type="sldNum" sz="quarter" idx="5"/>
          </p:nvPr>
        </p:nvSpPr>
        <p:spPr/>
        <p:txBody>
          <a:bodyPr/>
          <a:lstStyle/>
          <a:p>
            <a:fld id="{92C38144-C961-6348-B731-59DFA4E1CA2F}" type="slidenum">
              <a:rPr lang="en-US" smtClean="0"/>
              <a:t>9</a:t>
            </a:fld>
            <a:endParaRPr lang="en-US"/>
          </a:p>
        </p:txBody>
      </p:sp>
    </p:spTree>
    <p:extLst>
      <p:ext uri="{BB962C8B-B14F-4D97-AF65-F5344CB8AC3E}">
        <p14:creationId xmlns:p14="http://schemas.microsoft.com/office/powerpoint/2010/main" val="13020580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4" name="Picture 13" descr="A close-up of a cigarette&#10;&#10;Description automatically generated">
            <a:extLst>
              <a:ext uri="{FF2B5EF4-FFF2-40B4-BE49-F238E27FC236}">
                <a16:creationId xmlns:a16="http://schemas.microsoft.com/office/drawing/2014/main" id="{6F4BC503-3035-976F-A465-3CCE37C76FAE}"/>
              </a:ext>
            </a:extLst>
          </p:cNvPr>
          <p:cNvPicPr>
            <a:picLocks noChangeAspect="1"/>
          </p:cNvPicPr>
          <p:nvPr userDrawn="1"/>
        </p:nvPicPr>
        <p:blipFill>
          <a:blip r:embed="rId2"/>
          <a:stretch>
            <a:fillRect/>
          </a:stretch>
        </p:blipFill>
        <p:spPr>
          <a:xfrm>
            <a:off x="1524" y="-2190"/>
            <a:ext cx="12188952" cy="6862380"/>
          </a:xfrm>
          <a:prstGeom prst="rect">
            <a:avLst/>
          </a:prstGeom>
        </p:spPr>
      </p:pic>
      <p:pic>
        <p:nvPicPr>
          <p:cNvPr id="6" name="Picture 5">
            <a:extLst>
              <a:ext uri="{FF2B5EF4-FFF2-40B4-BE49-F238E27FC236}">
                <a16:creationId xmlns:a16="http://schemas.microsoft.com/office/drawing/2014/main" id="{3BCA33C4-8629-6C82-B2DA-F759821FE734}"/>
              </a:ext>
            </a:extLst>
          </p:cNvPr>
          <p:cNvPicPr>
            <a:picLocks noChangeAspect="1"/>
          </p:cNvPicPr>
          <p:nvPr userDrawn="1"/>
        </p:nvPicPr>
        <p:blipFill>
          <a:blip r:embed="rId3"/>
          <a:srcRect/>
          <a:stretch/>
        </p:blipFill>
        <p:spPr>
          <a:xfrm>
            <a:off x="1524" y="858"/>
            <a:ext cx="12188952" cy="6856285"/>
          </a:xfrm>
          <a:prstGeom prst="rect">
            <a:avLst/>
          </a:prstGeom>
        </p:spPr>
      </p:pic>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929860" y="5341292"/>
            <a:ext cx="10332281" cy="956638"/>
          </a:xfrm>
          <a:noFill/>
        </p:spPr>
        <p:txBody>
          <a:bodyPr wrap="square" lIns="182880" tIns="0" rIns="182880" bIns="91440" anchor="t" anchorCtr="0">
            <a:normAutofit/>
          </a:bodyPr>
          <a:lstStyle>
            <a:lvl1pPr marL="0" indent="0" algn="ctr">
              <a:lnSpc>
                <a:spcPct val="100000"/>
              </a:lnSpc>
              <a:spcBef>
                <a:spcPts val="0"/>
              </a:spcBef>
              <a:spcAft>
                <a:spcPts val="0"/>
              </a:spcAft>
              <a:buNone/>
              <a:defRPr sz="3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908796" y="3304703"/>
            <a:ext cx="10374409" cy="1598767"/>
          </a:xfrm>
          <a:noFill/>
          <a:effectLst>
            <a:outerShdw blurRad="494903" dist="36783" dir="5400000" algn="t" rotWithShape="0">
              <a:prstClr val="black">
                <a:alpha val="72000"/>
              </a:prstClr>
            </a:outerShdw>
          </a:effectLst>
        </p:spPr>
        <p:txBody>
          <a:bodyPr wrap="square" lIns="182880" tIns="45720" rIns="182880" bIns="0" anchor="t" anchorCtr="0">
            <a:normAutofit/>
          </a:bodyPr>
          <a:lstStyle>
            <a:lvl1pPr algn="ctr">
              <a:lnSpc>
                <a:spcPct val="100000"/>
              </a:lnSpc>
              <a:defRPr sz="5400" b="1" i="0" cap="all" baseline="0">
                <a:solidFill>
                  <a:schemeClr val="bg1"/>
                </a:solidFill>
              </a:defRPr>
            </a:lvl1pPr>
          </a:lstStyle>
          <a:p>
            <a:r>
              <a:rPr lang="en-US" dirty="0"/>
              <a:t>Presentation title here</a:t>
            </a:r>
          </a:p>
        </p:txBody>
      </p:sp>
      <p:sp>
        <p:nvSpPr>
          <p:cNvPr id="4" name="Footer Placeholder 3">
            <a:extLst>
              <a:ext uri="{FF2B5EF4-FFF2-40B4-BE49-F238E27FC236}">
                <a16:creationId xmlns:a16="http://schemas.microsoft.com/office/drawing/2014/main" id="{8F581A35-6266-B114-049D-C068264F8386}"/>
              </a:ext>
            </a:extLst>
          </p:cNvPr>
          <p:cNvSpPr>
            <a:spLocks noGrp="1"/>
          </p:cNvSpPr>
          <p:nvPr>
            <p:ph type="ftr" sz="quarter" idx="10"/>
          </p:nvPr>
        </p:nvSpPr>
        <p:spPr>
          <a:xfrm>
            <a:off x="346710" y="6422390"/>
            <a:ext cx="4114800" cy="308610"/>
          </a:xfrm>
        </p:spPr>
        <p:txBody>
          <a:bodyPr/>
          <a:lstStyle>
            <a:lvl1pPr>
              <a:defRPr sz="700">
                <a:solidFill>
                  <a:schemeClr val="bg1"/>
                </a:solidFill>
              </a:defRPr>
            </a:lvl1pPr>
          </a:lstStyle>
          <a:p>
            <a:r>
              <a:rPr lang="en-US"/>
              <a:t>© 2025 SIGGRAPH. All Rights Reserved.</a:t>
            </a:r>
            <a:endParaRPr lang="en-US" dirty="0"/>
          </a:p>
        </p:txBody>
      </p:sp>
    </p:spTree>
    <p:extLst>
      <p:ext uri="{BB962C8B-B14F-4D97-AF65-F5344CB8AC3E}">
        <p14:creationId xmlns:p14="http://schemas.microsoft.com/office/powerpoint/2010/main" val="135695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aker - Doub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75FCC58-32F6-EBEA-E01D-92E53B0F82A2}"/>
              </a:ext>
            </a:extLst>
          </p:cNvPr>
          <p:cNvPicPr>
            <a:picLocks noChangeAspect="1"/>
          </p:cNvPicPr>
          <p:nvPr userDrawn="1"/>
        </p:nvPicPr>
        <p:blipFill>
          <a:blip r:embed="rId2"/>
          <a:srcRect/>
          <a:stretch/>
        </p:blipFill>
        <p:spPr>
          <a:xfrm>
            <a:off x="-1" y="5673"/>
            <a:ext cx="12181914" cy="6852327"/>
          </a:xfrm>
          <a:prstGeom prst="rect">
            <a:avLst/>
          </a:prstGeom>
        </p:spPr>
      </p:pic>
      <p:sp>
        <p:nvSpPr>
          <p:cNvPr id="16" name="Text Placeholder 14">
            <a:extLst>
              <a:ext uri="{FF2B5EF4-FFF2-40B4-BE49-F238E27FC236}">
                <a16:creationId xmlns:a16="http://schemas.microsoft.com/office/drawing/2014/main" id="{2C1D4EF6-AC32-1959-9FFE-1909B16381D5}"/>
              </a:ext>
            </a:extLst>
          </p:cNvPr>
          <p:cNvSpPr>
            <a:spLocks noGrp="1"/>
          </p:cNvSpPr>
          <p:nvPr>
            <p:ph type="body" sz="quarter" idx="22" hasCustomPrompt="1"/>
          </p:nvPr>
        </p:nvSpPr>
        <p:spPr>
          <a:xfrm>
            <a:off x="8627124" y="2733762"/>
            <a:ext cx="3089630" cy="628800"/>
          </a:xfrm>
          <a:noFill/>
        </p:spPr>
        <p:txBody>
          <a:bodyPr wrap="square" lIns="0" tIns="0" bIns="0" anchor="b" anchorCtr="0">
            <a:normAutofit/>
          </a:bodyPr>
          <a:lstStyle>
            <a:lvl1pPr marL="0" indent="0">
              <a:lnSpc>
                <a:spcPct val="100000"/>
              </a:lnSpc>
              <a:spcBef>
                <a:spcPts val="0"/>
              </a:spcBef>
              <a:spcAft>
                <a:spcPts val="0"/>
              </a:spcAft>
              <a:buNone/>
              <a:defRPr sz="2100" b="1" cap="all" baseline="0">
                <a:solidFill>
                  <a:schemeClr val="bg1"/>
                </a:solidFill>
              </a:defRPr>
            </a:lvl1pPr>
          </a:lstStyle>
          <a:p>
            <a:pPr lvl="0"/>
            <a:r>
              <a:rPr lang="en-US" dirty="0"/>
              <a:t>SPEAKER NAME</a:t>
            </a:r>
          </a:p>
        </p:txBody>
      </p:sp>
      <p:sp>
        <p:nvSpPr>
          <p:cNvPr id="12" name="Title 1">
            <a:extLst>
              <a:ext uri="{FF2B5EF4-FFF2-40B4-BE49-F238E27FC236}">
                <a16:creationId xmlns:a16="http://schemas.microsoft.com/office/drawing/2014/main" id="{357674BA-5A16-1946-AB88-683679387940}"/>
              </a:ext>
            </a:extLst>
          </p:cNvPr>
          <p:cNvSpPr>
            <a:spLocks noGrp="1"/>
          </p:cNvSpPr>
          <p:nvPr>
            <p:ph type="title" hasCustomPrompt="1"/>
          </p:nvPr>
        </p:nvSpPr>
        <p:spPr>
          <a:xfrm>
            <a:off x="2817577" y="2730384"/>
            <a:ext cx="3067050" cy="632177"/>
          </a:xfrm>
          <a:noFill/>
        </p:spPr>
        <p:txBody>
          <a:bodyPr wrap="square" lIns="0" bIns="0" anchor="b" anchorCtr="0">
            <a:normAutofit/>
          </a:bodyPr>
          <a:lstStyle>
            <a:lvl1pPr>
              <a:lnSpc>
                <a:spcPct val="100000"/>
              </a:lnSpc>
              <a:defRPr sz="2100">
                <a:solidFill>
                  <a:schemeClr val="bg1"/>
                </a:solidFill>
              </a:defRPr>
            </a:lvl1pPr>
          </a:lstStyle>
          <a:p>
            <a:r>
              <a:rPr lang="en-US" dirty="0"/>
              <a:t>SPEAKER NAME</a:t>
            </a:r>
          </a:p>
        </p:txBody>
      </p:sp>
      <p:sp>
        <p:nvSpPr>
          <p:cNvPr id="15" name="Text Placeholder 14">
            <a:extLst>
              <a:ext uri="{FF2B5EF4-FFF2-40B4-BE49-F238E27FC236}">
                <a16:creationId xmlns:a16="http://schemas.microsoft.com/office/drawing/2014/main" id="{BD2B3982-9BE1-6D4B-949E-D3F4C34CB5E4}"/>
              </a:ext>
            </a:extLst>
          </p:cNvPr>
          <p:cNvSpPr>
            <a:spLocks noGrp="1"/>
          </p:cNvSpPr>
          <p:nvPr>
            <p:ph type="body" sz="quarter" idx="14" hasCustomPrompt="1"/>
          </p:nvPr>
        </p:nvSpPr>
        <p:spPr>
          <a:xfrm>
            <a:off x="2817578" y="3483054"/>
            <a:ext cx="3067050" cy="439277"/>
          </a:xfrm>
          <a:noFill/>
        </p:spPr>
        <p:txBody>
          <a:bodyPr wrap="square" lIns="0" tIns="0" anchor="t" anchorCtr="0">
            <a:normAutofit/>
          </a:bodyPr>
          <a:lstStyle>
            <a:lvl1pPr marL="0" indent="0">
              <a:lnSpc>
                <a:spcPct val="100000"/>
              </a:lnSpc>
              <a:spcBef>
                <a:spcPts val="0"/>
              </a:spcBef>
              <a:spcAft>
                <a:spcPts val="0"/>
              </a:spcAft>
              <a:buNone/>
              <a:defRPr sz="1400" b="1" cap="all" baseline="0">
                <a:solidFill>
                  <a:schemeClr val="bg1"/>
                </a:solidFill>
              </a:defRPr>
            </a:lvl1pPr>
          </a:lstStyle>
          <a:p>
            <a:pPr lvl="0"/>
            <a:r>
              <a:rPr lang="en-US" dirty="0"/>
              <a:t>Position Name</a:t>
            </a:r>
          </a:p>
        </p:txBody>
      </p:sp>
      <p:sp>
        <p:nvSpPr>
          <p:cNvPr id="24" name="Text Placeholder 23">
            <a:extLst>
              <a:ext uri="{FF2B5EF4-FFF2-40B4-BE49-F238E27FC236}">
                <a16:creationId xmlns:a16="http://schemas.microsoft.com/office/drawing/2014/main" id="{DF671FB8-128F-8946-B211-784C60E6B33A}"/>
              </a:ext>
            </a:extLst>
          </p:cNvPr>
          <p:cNvSpPr>
            <a:spLocks noGrp="1"/>
          </p:cNvSpPr>
          <p:nvPr>
            <p:ph type="body" sz="quarter" idx="18"/>
          </p:nvPr>
        </p:nvSpPr>
        <p:spPr>
          <a:xfrm>
            <a:off x="2817578" y="3991942"/>
            <a:ext cx="3067050" cy="1154263"/>
          </a:xfrm>
        </p:spPr>
        <p:txBody>
          <a:bodyPr>
            <a:normAutofit/>
          </a:bodyPr>
          <a:lstStyle>
            <a:lvl1pPr marL="0" indent="0">
              <a:buNone/>
              <a:defRPr sz="16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7" name="Picture Placeholder 16">
            <a:extLst>
              <a:ext uri="{FF2B5EF4-FFF2-40B4-BE49-F238E27FC236}">
                <a16:creationId xmlns:a16="http://schemas.microsoft.com/office/drawing/2014/main" id="{144B1538-5A7F-8546-8036-708910616CE2}"/>
              </a:ext>
            </a:extLst>
          </p:cNvPr>
          <p:cNvSpPr>
            <a:spLocks noGrp="1"/>
          </p:cNvSpPr>
          <p:nvPr>
            <p:ph type="pic" sz="quarter" idx="13"/>
          </p:nvPr>
        </p:nvSpPr>
        <p:spPr>
          <a:xfrm>
            <a:off x="435771" y="2722702"/>
            <a:ext cx="2171962" cy="2164824"/>
          </a:xfrm>
          <a:prstGeom prst="rect">
            <a:avLst/>
          </a:prstGeom>
          <a:solidFill>
            <a:schemeClr val="bg1">
              <a:lumMod val="95000"/>
            </a:schemeClr>
          </a:solidFill>
        </p:spPr>
        <p:txBody>
          <a:bodyPr wrap="square" tIns="0" rIns="0" bIns="0" anchor="ctr">
            <a:noAutofit/>
          </a:bodyPr>
          <a:lstStyle>
            <a:lvl1pPr marL="0" indent="0" algn="ctr">
              <a:buNone/>
              <a:defRPr/>
            </a:lvl1pPr>
          </a:lstStyle>
          <a:p>
            <a:endParaRPr lang="en-US"/>
          </a:p>
        </p:txBody>
      </p:sp>
      <p:sp>
        <p:nvSpPr>
          <p:cNvPr id="8" name="Text Placeholder 14">
            <a:extLst>
              <a:ext uri="{FF2B5EF4-FFF2-40B4-BE49-F238E27FC236}">
                <a16:creationId xmlns:a16="http://schemas.microsoft.com/office/drawing/2014/main" id="{1C38DB41-C66E-498B-89A2-9DF9F009713B}"/>
              </a:ext>
            </a:extLst>
          </p:cNvPr>
          <p:cNvSpPr>
            <a:spLocks noGrp="1"/>
          </p:cNvSpPr>
          <p:nvPr>
            <p:ph type="body" sz="quarter" idx="19" hasCustomPrompt="1"/>
          </p:nvPr>
        </p:nvSpPr>
        <p:spPr>
          <a:xfrm>
            <a:off x="8638416" y="3484043"/>
            <a:ext cx="3078338" cy="438287"/>
          </a:xfrm>
          <a:noFill/>
        </p:spPr>
        <p:txBody>
          <a:bodyPr wrap="square" lIns="0" tIns="0" anchor="t" anchorCtr="0">
            <a:normAutofit/>
          </a:bodyPr>
          <a:lstStyle>
            <a:lvl1pPr marL="0" indent="0">
              <a:lnSpc>
                <a:spcPct val="100000"/>
              </a:lnSpc>
              <a:spcBef>
                <a:spcPts val="0"/>
              </a:spcBef>
              <a:spcAft>
                <a:spcPts val="0"/>
              </a:spcAft>
              <a:buNone/>
              <a:defRPr sz="1400" b="1" cap="all" baseline="0">
                <a:solidFill>
                  <a:schemeClr val="bg1"/>
                </a:solidFill>
              </a:defRPr>
            </a:lvl1pPr>
          </a:lstStyle>
          <a:p>
            <a:pPr lvl="0"/>
            <a:r>
              <a:rPr lang="en-US" dirty="0"/>
              <a:t>Position Name</a:t>
            </a:r>
          </a:p>
        </p:txBody>
      </p:sp>
      <p:sp>
        <p:nvSpPr>
          <p:cNvPr id="9" name="Text Placeholder 23">
            <a:extLst>
              <a:ext uri="{FF2B5EF4-FFF2-40B4-BE49-F238E27FC236}">
                <a16:creationId xmlns:a16="http://schemas.microsoft.com/office/drawing/2014/main" id="{5661D2E1-14B6-AD6E-55D3-CC3203457D87}"/>
              </a:ext>
            </a:extLst>
          </p:cNvPr>
          <p:cNvSpPr>
            <a:spLocks noGrp="1"/>
          </p:cNvSpPr>
          <p:nvPr>
            <p:ph type="body" sz="quarter" idx="20"/>
          </p:nvPr>
        </p:nvSpPr>
        <p:spPr>
          <a:xfrm>
            <a:off x="8638416" y="3992931"/>
            <a:ext cx="3078338" cy="1154263"/>
          </a:xfrm>
        </p:spPr>
        <p:txBody>
          <a:bodyPr>
            <a:normAutofit/>
          </a:bodyPr>
          <a:lstStyle>
            <a:lvl1pPr marL="0" indent="0">
              <a:buNone/>
              <a:defRPr sz="16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0" name="Picture Placeholder 16">
            <a:extLst>
              <a:ext uri="{FF2B5EF4-FFF2-40B4-BE49-F238E27FC236}">
                <a16:creationId xmlns:a16="http://schemas.microsoft.com/office/drawing/2014/main" id="{B7E55C33-867F-9FD5-1883-3CE6871A32B0}"/>
              </a:ext>
            </a:extLst>
          </p:cNvPr>
          <p:cNvSpPr>
            <a:spLocks noGrp="1"/>
          </p:cNvSpPr>
          <p:nvPr>
            <p:ph type="pic" sz="quarter" idx="21"/>
          </p:nvPr>
        </p:nvSpPr>
        <p:spPr>
          <a:xfrm>
            <a:off x="6256609" y="2723691"/>
            <a:ext cx="2171962" cy="2162308"/>
          </a:xfrm>
          <a:prstGeom prst="rect">
            <a:avLst/>
          </a:prstGeom>
          <a:solidFill>
            <a:schemeClr val="bg1">
              <a:lumMod val="95000"/>
            </a:schemeClr>
          </a:solidFill>
        </p:spPr>
        <p:txBody>
          <a:bodyPr wrap="square" tIns="0" rIns="0" bIns="0" anchor="ctr">
            <a:noAutofit/>
          </a:bodyP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56F71EDF-E2A7-82B4-1334-B13602B6E3B1}"/>
              </a:ext>
            </a:extLst>
          </p:cNvPr>
          <p:cNvSpPr>
            <a:spLocks noGrp="1"/>
          </p:cNvSpPr>
          <p:nvPr>
            <p:ph type="ftr" sz="quarter" idx="23"/>
          </p:nvPr>
        </p:nvSpPr>
        <p:spPr/>
        <p:txBody>
          <a:bodyPr/>
          <a:lstStyle/>
          <a:p>
            <a:r>
              <a:rPr lang="en-US"/>
              <a:t>© 2025 SIGGRAPH. All Rights Reserved.</a:t>
            </a:r>
            <a:endParaRPr lang="en-US" dirty="0"/>
          </a:p>
        </p:txBody>
      </p:sp>
      <p:sp>
        <p:nvSpPr>
          <p:cNvPr id="3" name="Slide Number Placeholder 2">
            <a:extLst>
              <a:ext uri="{FF2B5EF4-FFF2-40B4-BE49-F238E27FC236}">
                <a16:creationId xmlns:a16="http://schemas.microsoft.com/office/drawing/2014/main" id="{E4D2DC6D-D55F-5EEF-B2D8-0764D8647199}"/>
              </a:ext>
            </a:extLst>
          </p:cNvPr>
          <p:cNvSpPr>
            <a:spLocks noGrp="1"/>
          </p:cNvSpPr>
          <p:nvPr>
            <p:ph type="sldNum" sz="quarter" idx="24"/>
          </p:nvPr>
        </p:nvSpPr>
        <p:spPr/>
        <p:txBody>
          <a:bodyPr/>
          <a:lstStyle/>
          <a:p>
            <a:fld id="{C4424D3E-E720-AF46-A7EB-A9B428C5A8BA}" type="slidenum">
              <a:rPr lang="en-US" smtClean="0"/>
              <a:pPr/>
              <a:t>‹#›</a:t>
            </a:fld>
            <a:endParaRPr lang="en-US" dirty="0"/>
          </a:p>
        </p:txBody>
      </p:sp>
      <p:pic>
        <p:nvPicPr>
          <p:cNvPr id="6" name="Picture 5" descr="A black background with a black square&#10;&#10;Description automatically generated with medium confidence">
            <a:extLst>
              <a:ext uri="{FF2B5EF4-FFF2-40B4-BE49-F238E27FC236}">
                <a16:creationId xmlns:a16="http://schemas.microsoft.com/office/drawing/2014/main" id="{9793C668-BAD7-03E9-5800-A53B959A6025}"/>
              </a:ext>
            </a:extLst>
          </p:cNvPr>
          <p:cNvPicPr>
            <a:picLocks noChangeAspect="1"/>
          </p:cNvPicPr>
          <p:nvPr userDrawn="1"/>
        </p:nvPicPr>
        <p:blipFill>
          <a:blip r:embed="rId3"/>
          <a:stretch>
            <a:fillRect/>
          </a:stretch>
        </p:blipFill>
        <p:spPr>
          <a:xfrm>
            <a:off x="9826584" y="430476"/>
            <a:ext cx="1934347" cy="445071"/>
          </a:xfrm>
          <a:prstGeom prst="rect">
            <a:avLst/>
          </a:prstGeom>
        </p:spPr>
      </p:pic>
    </p:spTree>
    <p:extLst>
      <p:ext uri="{BB962C8B-B14F-4D97-AF65-F5344CB8AC3E}">
        <p14:creationId xmlns:p14="http://schemas.microsoft.com/office/powerpoint/2010/main" val="2628198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8A733B-5039-3566-45B5-F7B1CE918510}"/>
              </a:ext>
            </a:extLst>
          </p:cNvPr>
          <p:cNvSpPr>
            <a:spLocks noGrp="1"/>
          </p:cNvSpPr>
          <p:nvPr>
            <p:ph type="ftr" sz="quarter" idx="10"/>
          </p:nvPr>
        </p:nvSpPr>
        <p:spPr/>
        <p:txBody>
          <a:bodyPr/>
          <a:lstStyle/>
          <a:p>
            <a:r>
              <a:rPr lang="en-US"/>
              <a:t>© 2025 SIGGRAPH. All Rights Reserved.</a:t>
            </a:r>
            <a:endParaRPr lang="en-US" dirty="0"/>
          </a:p>
        </p:txBody>
      </p:sp>
      <p:sp>
        <p:nvSpPr>
          <p:cNvPr id="3" name="Slide Number Placeholder 2">
            <a:extLst>
              <a:ext uri="{FF2B5EF4-FFF2-40B4-BE49-F238E27FC236}">
                <a16:creationId xmlns:a16="http://schemas.microsoft.com/office/drawing/2014/main" id="{C3A8C175-BC67-9AE5-9565-D203F6AE02D5}"/>
              </a:ext>
            </a:extLst>
          </p:cNvPr>
          <p:cNvSpPr>
            <a:spLocks noGrp="1"/>
          </p:cNvSpPr>
          <p:nvPr>
            <p:ph type="sldNum" sz="quarter" idx="11"/>
          </p:nvPr>
        </p:nvSpPr>
        <p:spPr/>
        <p:txBody>
          <a:bodyPr/>
          <a:lstStyle/>
          <a:p>
            <a:fld id="{C4424D3E-E720-AF46-A7EB-A9B428C5A8BA}" type="slidenum">
              <a:rPr lang="en-US" smtClean="0"/>
              <a:pPr/>
              <a:t>‹#›</a:t>
            </a:fld>
            <a:endParaRPr lang="en-US" dirty="0"/>
          </a:p>
        </p:txBody>
      </p:sp>
    </p:spTree>
    <p:extLst>
      <p:ext uri="{BB962C8B-B14F-4D97-AF65-F5344CB8AC3E}">
        <p14:creationId xmlns:p14="http://schemas.microsoft.com/office/powerpoint/2010/main" val="415347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2C43FE-6208-752D-2E7D-4A8CDA3A931D}"/>
              </a:ext>
            </a:extLst>
          </p:cNvPr>
          <p:cNvPicPr>
            <a:picLocks noChangeAspect="1"/>
          </p:cNvPicPr>
          <p:nvPr userDrawn="1"/>
        </p:nvPicPr>
        <p:blipFill>
          <a:blip r:embed="rId2"/>
          <a:srcRect/>
          <a:stretch/>
        </p:blipFill>
        <p:spPr>
          <a:xfrm>
            <a:off x="1524" y="857"/>
            <a:ext cx="12188952" cy="6856285"/>
          </a:xfrm>
          <a:prstGeom prst="rect">
            <a:avLst/>
          </a:prstGeom>
        </p:spPr>
      </p:pic>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4795871" y="3525521"/>
            <a:ext cx="6359809" cy="1941778"/>
          </a:xfrm>
          <a:noFill/>
        </p:spPr>
        <p:txBody>
          <a:bodyPr wrap="square" lIns="182880" tIns="0" rIns="182880" bIns="91440" anchor="t" anchorCtr="0">
            <a:normAutofit/>
          </a:bodyPr>
          <a:lstStyle>
            <a:lvl1pPr marL="0" indent="0" algn="l">
              <a:lnSpc>
                <a:spcPct val="100000"/>
              </a:lnSpc>
              <a:spcBef>
                <a:spcPts val="0"/>
              </a:spcBef>
              <a:spcAft>
                <a:spcPts val="0"/>
              </a:spcAft>
              <a:buNone/>
              <a:defRPr sz="3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DIVIDER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4795871" y="1245870"/>
            <a:ext cx="6359809" cy="2228851"/>
          </a:xfrm>
          <a:noFill/>
        </p:spPr>
        <p:txBody>
          <a:bodyPr wrap="square" lIns="182880" tIns="45720" rIns="182880" bIns="0" anchor="b" anchorCtr="0">
            <a:normAutofit/>
          </a:bodyPr>
          <a:lstStyle>
            <a:lvl1pPr algn="l">
              <a:lnSpc>
                <a:spcPct val="100000"/>
              </a:lnSpc>
              <a:defRPr sz="5000" b="1" i="0" cap="all" baseline="0">
                <a:solidFill>
                  <a:schemeClr val="bg1"/>
                </a:solidFill>
              </a:defRPr>
            </a:lvl1pPr>
          </a:lstStyle>
          <a:p>
            <a:r>
              <a:rPr lang="en-US" dirty="0"/>
              <a:t>DIVIDER title</a:t>
            </a:r>
          </a:p>
        </p:txBody>
      </p:sp>
      <p:sp>
        <p:nvSpPr>
          <p:cNvPr id="4" name="Footer Placeholder 3">
            <a:extLst>
              <a:ext uri="{FF2B5EF4-FFF2-40B4-BE49-F238E27FC236}">
                <a16:creationId xmlns:a16="http://schemas.microsoft.com/office/drawing/2014/main" id="{CE77C107-FA5B-68BB-4538-0F0EDF348745}"/>
              </a:ext>
            </a:extLst>
          </p:cNvPr>
          <p:cNvSpPr>
            <a:spLocks noGrp="1"/>
          </p:cNvSpPr>
          <p:nvPr>
            <p:ph type="ftr" sz="quarter" idx="10"/>
          </p:nvPr>
        </p:nvSpPr>
        <p:spPr>
          <a:xfrm>
            <a:off x="346710" y="6422390"/>
            <a:ext cx="4114800" cy="308610"/>
          </a:xfrm>
        </p:spPr>
        <p:txBody>
          <a:bodyPr/>
          <a:lstStyle>
            <a:lvl1pPr>
              <a:defRPr sz="700">
                <a:solidFill>
                  <a:schemeClr val="bg1"/>
                </a:solidFill>
              </a:defRPr>
            </a:lvl1pPr>
          </a:lstStyle>
          <a:p>
            <a:r>
              <a:rPr lang="en-US"/>
              <a:t>© 2025 SIGGRAPH. All Rights Reserved.</a:t>
            </a:r>
            <a:endParaRPr lang="en-US" dirty="0"/>
          </a:p>
        </p:txBody>
      </p:sp>
      <p:pic>
        <p:nvPicPr>
          <p:cNvPr id="8" name="Picture 7" descr="A black and white sign with white text&#10;&#10;Description automatically generated">
            <a:extLst>
              <a:ext uri="{FF2B5EF4-FFF2-40B4-BE49-F238E27FC236}">
                <a16:creationId xmlns:a16="http://schemas.microsoft.com/office/drawing/2014/main" id="{393B22CA-1860-87CB-ED73-68F1E5266D01}"/>
              </a:ext>
            </a:extLst>
          </p:cNvPr>
          <p:cNvPicPr>
            <a:picLocks noChangeAspect="1"/>
          </p:cNvPicPr>
          <p:nvPr userDrawn="1"/>
        </p:nvPicPr>
        <p:blipFill>
          <a:blip r:embed="rId3">
            <a:alphaModFix/>
          </a:blip>
          <a:stretch>
            <a:fillRect/>
          </a:stretch>
        </p:blipFill>
        <p:spPr>
          <a:xfrm>
            <a:off x="9626789" y="297180"/>
            <a:ext cx="2131711" cy="490632"/>
          </a:xfrm>
          <a:prstGeom prst="rect">
            <a:avLst/>
          </a:prstGeom>
        </p:spPr>
      </p:pic>
    </p:spTree>
    <p:extLst>
      <p:ext uri="{BB962C8B-B14F-4D97-AF65-F5344CB8AC3E}">
        <p14:creationId xmlns:p14="http://schemas.microsoft.com/office/powerpoint/2010/main" val="3498146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Up N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BF7555-B577-E2D7-F102-A48090E334B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716E2E2-D167-EA48-A3B7-E8457B84FCCC}"/>
              </a:ext>
            </a:extLst>
          </p:cNvPr>
          <p:cNvSpPr>
            <a:spLocks noGrp="1"/>
          </p:cNvSpPr>
          <p:nvPr>
            <p:ph type="title" hasCustomPrompt="1"/>
          </p:nvPr>
        </p:nvSpPr>
        <p:spPr>
          <a:xfrm>
            <a:off x="429207" y="2290319"/>
            <a:ext cx="11347703" cy="986588"/>
          </a:xfrm>
        </p:spPr>
        <p:txBody>
          <a:bodyPr anchor="b">
            <a:normAutofit/>
          </a:bodyPr>
          <a:lstStyle>
            <a:lvl1pPr algn="ctr">
              <a:defRPr sz="5000"/>
            </a:lvl1pPr>
          </a:lstStyle>
          <a:p>
            <a:r>
              <a:rPr lang="en-US" dirty="0"/>
              <a:t>Up Next:</a:t>
            </a:r>
          </a:p>
        </p:txBody>
      </p:sp>
      <p:sp>
        <p:nvSpPr>
          <p:cNvPr id="3" name="Content Placeholder 2">
            <a:extLst>
              <a:ext uri="{FF2B5EF4-FFF2-40B4-BE49-F238E27FC236}">
                <a16:creationId xmlns:a16="http://schemas.microsoft.com/office/drawing/2014/main" id="{445840E6-40B3-9841-A4A2-CA99B2CC3316}"/>
              </a:ext>
            </a:extLst>
          </p:cNvPr>
          <p:cNvSpPr>
            <a:spLocks noGrp="1"/>
          </p:cNvSpPr>
          <p:nvPr>
            <p:ph idx="1" hasCustomPrompt="1"/>
          </p:nvPr>
        </p:nvSpPr>
        <p:spPr>
          <a:xfrm>
            <a:off x="429207" y="3148076"/>
            <a:ext cx="11347704" cy="2058924"/>
          </a:xfrm>
        </p:spPr>
        <p:txBody>
          <a:bodyPr>
            <a:normAutofit/>
          </a:bodyPr>
          <a:lstStyle>
            <a:lvl1pPr marL="0" indent="0" algn="ctr">
              <a:buNone/>
              <a:defRPr sz="6200" b="1" cap="all" baseline="0">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dirty="0"/>
              <a:t>Session Name</a:t>
            </a:r>
          </a:p>
        </p:txBody>
      </p:sp>
      <p:sp>
        <p:nvSpPr>
          <p:cNvPr id="4" name="Footer Placeholder 3">
            <a:extLst>
              <a:ext uri="{FF2B5EF4-FFF2-40B4-BE49-F238E27FC236}">
                <a16:creationId xmlns:a16="http://schemas.microsoft.com/office/drawing/2014/main" id="{BFEB7A3C-E1C4-9F25-27B9-1EADF44F4E9F}"/>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F5766AE5-1292-FF25-3ECE-49BC004E85F1}"/>
              </a:ext>
            </a:extLst>
          </p:cNvPr>
          <p:cNvSpPr>
            <a:spLocks noGrp="1"/>
          </p:cNvSpPr>
          <p:nvPr>
            <p:ph type="sldNum" sz="quarter" idx="11"/>
          </p:nvPr>
        </p:nvSpPr>
        <p:spPr/>
        <p:txBody>
          <a:bodyPr/>
          <a:lstStyle/>
          <a:p>
            <a:fld id="{C4424D3E-E720-AF46-A7EB-A9B428C5A8BA}" type="slidenum">
              <a:rPr lang="en-US" smtClean="0"/>
              <a:pPr/>
              <a:t>‹#›</a:t>
            </a:fld>
            <a:endParaRPr lang="en-US" dirty="0"/>
          </a:p>
        </p:txBody>
      </p:sp>
      <p:pic>
        <p:nvPicPr>
          <p:cNvPr id="10" name="Picture 9" descr="A black and white sign with white text&#10;&#10;Description automatically generated">
            <a:extLst>
              <a:ext uri="{FF2B5EF4-FFF2-40B4-BE49-F238E27FC236}">
                <a16:creationId xmlns:a16="http://schemas.microsoft.com/office/drawing/2014/main" id="{23D5709B-32A0-AABC-15C0-7EA0433293AF}"/>
              </a:ext>
            </a:extLst>
          </p:cNvPr>
          <p:cNvPicPr>
            <a:picLocks noChangeAspect="1"/>
          </p:cNvPicPr>
          <p:nvPr userDrawn="1"/>
        </p:nvPicPr>
        <p:blipFill>
          <a:blip r:embed="rId3">
            <a:alphaModFix/>
          </a:blip>
          <a:stretch>
            <a:fillRect/>
          </a:stretch>
        </p:blipFill>
        <p:spPr>
          <a:xfrm>
            <a:off x="429207" y="297180"/>
            <a:ext cx="2131711" cy="490632"/>
          </a:xfrm>
          <a:prstGeom prst="rect">
            <a:avLst/>
          </a:prstGeom>
        </p:spPr>
      </p:pic>
      <p:pic>
        <p:nvPicPr>
          <p:cNvPr id="12" name="Picture 11" descr="A logo for a sports event&#10;&#10;Description automatically generated">
            <a:extLst>
              <a:ext uri="{FF2B5EF4-FFF2-40B4-BE49-F238E27FC236}">
                <a16:creationId xmlns:a16="http://schemas.microsoft.com/office/drawing/2014/main" id="{4A89516F-A0A4-7C4E-1402-B3ACFCB22B8D}"/>
              </a:ext>
            </a:extLst>
          </p:cNvPr>
          <p:cNvPicPr>
            <a:picLocks noChangeAspect="1"/>
          </p:cNvPicPr>
          <p:nvPr userDrawn="1"/>
        </p:nvPicPr>
        <p:blipFill>
          <a:blip r:embed="rId4"/>
          <a:stretch>
            <a:fillRect/>
          </a:stretch>
        </p:blipFill>
        <p:spPr>
          <a:xfrm>
            <a:off x="429206" y="5982445"/>
            <a:ext cx="1747913" cy="342728"/>
          </a:xfrm>
          <a:prstGeom prst="rect">
            <a:avLst/>
          </a:prstGeom>
        </p:spPr>
      </p:pic>
      <p:sp>
        <p:nvSpPr>
          <p:cNvPr id="13" name="TextBox 12">
            <a:extLst>
              <a:ext uri="{FF2B5EF4-FFF2-40B4-BE49-F238E27FC236}">
                <a16:creationId xmlns:a16="http://schemas.microsoft.com/office/drawing/2014/main" id="{884EE40C-E5D4-9863-1254-C560DF93998D}"/>
              </a:ext>
            </a:extLst>
          </p:cNvPr>
          <p:cNvSpPr txBox="1"/>
          <p:nvPr userDrawn="1"/>
        </p:nvSpPr>
        <p:spPr>
          <a:xfrm>
            <a:off x="429768" y="5449824"/>
            <a:ext cx="2441448" cy="384721"/>
          </a:xfrm>
          <a:prstGeom prst="rect">
            <a:avLst/>
          </a:prstGeom>
          <a:noFill/>
        </p:spPr>
        <p:txBody>
          <a:bodyPr wrap="square" lIns="0" rtlCol="0">
            <a:spAutoFit/>
          </a:bodyPr>
          <a:lstStyle/>
          <a:p>
            <a:pPr marL="0" marR="0" indent="0"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None/>
              <a:tabLst/>
              <a:defRPr/>
            </a:pPr>
            <a:r>
              <a:rPr lang="en-US" sz="920" dirty="0">
                <a:solidFill>
                  <a:schemeClr val="bg1"/>
                </a:solidFill>
              </a:rPr>
              <a:t>Proud to be a Special Interest Group Within the Association for Computing Machinery.</a:t>
            </a:r>
          </a:p>
        </p:txBody>
      </p:sp>
      <p:sp>
        <p:nvSpPr>
          <p:cNvPr id="14" name="TextBox 13">
            <a:extLst>
              <a:ext uri="{FF2B5EF4-FFF2-40B4-BE49-F238E27FC236}">
                <a16:creationId xmlns:a16="http://schemas.microsoft.com/office/drawing/2014/main" id="{E4E6AFC8-ECA8-1741-28A5-5D215FF9D33B}"/>
              </a:ext>
            </a:extLst>
          </p:cNvPr>
          <p:cNvSpPr txBox="1"/>
          <p:nvPr userDrawn="1"/>
        </p:nvSpPr>
        <p:spPr>
          <a:xfrm>
            <a:off x="8166537" y="196316"/>
            <a:ext cx="3673756" cy="414729"/>
          </a:xfrm>
          <a:prstGeom prst="rect">
            <a:avLst/>
          </a:prstGeom>
          <a:noFill/>
        </p:spPr>
        <p:txBody>
          <a:bodyPr wrap="square" lIns="0" rtlCol="0">
            <a:spAutoFit/>
          </a:bodyPr>
          <a:lstStyle/>
          <a:p>
            <a:pPr marL="0" marR="0" indent="0" algn="r" defTabSz="914400" rtl="0" eaLnBrk="1" fontAlgn="auto" latinLnBrk="0" hangingPunct="1">
              <a:lnSpc>
                <a:spcPct val="130000"/>
              </a:lnSpc>
              <a:spcBef>
                <a:spcPts val="0"/>
              </a:spcBef>
              <a:spcAft>
                <a:spcPts val="600"/>
              </a:spcAft>
              <a:buClr>
                <a:schemeClr val="accent2"/>
              </a:buClr>
              <a:buSzTx/>
              <a:buFont typeface="Arial" panose="020B0604020202020204" pitchFamily="34" charset="0"/>
              <a:buNone/>
              <a:tabLst/>
              <a:defRPr/>
            </a:pPr>
            <a:r>
              <a:rPr lang="en-US" sz="850" b="1" cap="all" spc="100" baseline="0" dirty="0">
                <a:solidFill>
                  <a:schemeClr val="bg1"/>
                </a:solidFill>
              </a:rPr>
              <a:t>The Premier Conference &amp; Exhibition on Computer Graphics &amp; Interactive Techniques</a:t>
            </a:r>
          </a:p>
        </p:txBody>
      </p:sp>
    </p:spTree>
    <p:extLst>
      <p:ext uri="{BB962C8B-B14F-4D97-AF65-F5344CB8AC3E}">
        <p14:creationId xmlns:p14="http://schemas.microsoft.com/office/powerpoint/2010/main" val="3307345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a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BF7555-B577-E2D7-F102-A48090E334BA}"/>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242376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E2E2-D167-EA48-A3B7-E8457B84FCC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45840E6-40B3-9841-A4A2-CA99B2CC3316}"/>
              </a:ext>
            </a:extLst>
          </p:cNvPr>
          <p:cNvSpPr>
            <a:spLocks noGrp="1"/>
          </p:cNvSpPr>
          <p:nvPr>
            <p:ph idx="1"/>
          </p:nvPr>
        </p:nvSpPr>
        <p:spPr>
          <a:xfrm>
            <a:off x="429207" y="1865376"/>
            <a:ext cx="11347704" cy="38953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BFEB7A3C-E1C4-9F25-27B9-1EADF44F4E9F}"/>
              </a:ext>
            </a:extLst>
          </p:cNvPr>
          <p:cNvSpPr>
            <a:spLocks noGrp="1"/>
          </p:cNvSpPr>
          <p:nvPr>
            <p:ph type="ftr" sz="quarter" idx="10"/>
          </p:nvPr>
        </p:nvSpPr>
        <p:spPr/>
        <p:txBody>
          <a:bodyPr/>
          <a:lstStyle/>
          <a:p>
            <a:r>
              <a:rPr lang="en-US"/>
              <a:t>© 2025 SIGGRAPH. All Rights Reserved.</a:t>
            </a:r>
            <a:endParaRPr lang="en-US" dirty="0"/>
          </a:p>
        </p:txBody>
      </p:sp>
      <p:sp>
        <p:nvSpPr>
          <p:cNvPr id="5" name="Slide Number Placeholder 4">
            <a:extLst>
              <a:ext uri="{FF2B5EF4-FFF2-40B4-BE49-F238E27FC236}">
                <a16:creationId xmlns:a16="http://schemas.microsoft.com/office/drawing/2014/main" id="{F5766AE5-1292-FF25-3ECE-49BC004E85F1}"/>
              </a:ext>
            </a:extLst>
          </p:cNvPr>
          <p:cNvSpPr>
            <a:spLocks noGrp="1"/>
          </p:cNvSpPr>
          <p:nvPr>
            <p:ph type="sldNum" sz="quarter" idx="11"/>
          </p:nvPr>
        </p:nvSpPr>
        <p:spPr/>
        <p:txBody>
          <a:bodyPr/>
          <a:lstStyle/>
          <a:p>
            <a:fld id="{C4424D3E-E720-AF46-A7EB-A9B428C5A8BA}" type="slidenum">
              <a:rPr lang="en-US" smtClean="0"/>
              <a:pPr/>
              <a:t>‹#›</a:t>
            </a:fld>
            <a:endParaRPr lang="en-US" dirty="0"/>
          </a:p>
        </p:txBody>
      </p:sp>
    </p:spTree>
    <p:extLst>
      <p:ext uri="{BB962C8B-B14F-4D97-AF65-F5344CB8AC3E}">
        <p14:creationId xmlns:p14="http://schemas.microsoft.com/office/powerpoint/2010/main" val="141958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37EDB7-7A9A-C047-B20A-95D1C96A3FDB}"/>
              </a:ext>
            </a:extLst>
          </p:cNvPr>
          <p:cNvSpPr>
            <a:spLocks noGrp="1"/>
          </p:cNvSpPr>
          <p:nvPr>
            <p:ph type="body" idx="1"/>
          </p:nvPr>
        </p:nvSpPr>
        <p:spPr>
          <a:xfrm>
            <a:off x="429208" y="1848676"/>
            <a:ext cx="5440680" cy="369332"/>
          </a:xfrm>
          <a:noFill/>
        </p:spPr>
        <p:txBody>
          <a:bodyPr wrap="square" lIns="0" anchor="t" anchorCtr="0">
            <a:normAutofit/>
          </a:bodyPr>
          <a:lstStyle>
            <a:lvl1pPr marL="0" indent="0" algn="l">
              <a:lnSpc>
                <a:spcPct val="100000"/>
              </a:lnSpc>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E906AF-FA12-D142-9F73-F1D171262B23}"/>
              </a:ext>
            </a:extLst>
          </p:cNvPr>
          <p:cNvSpPr>
            <a:spLocks noGrp="1"/>
          </p:cNvSpPr>
          <p:nvPr>
            <p:ph sz="half" idx="2"/>
          </p:nvPr>
        </p:nvSpPr>
        <p:spPr>
          <a:xfrm>
            <a:off x="429207" y="2355004"/>
            <a:ext cx="5443273" cy="34469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B970D8E-8E23-DECC-7913-018D6EA38C02}"/>
              </a:ext>
            </a:extLst>
          </p:cNvPr>
          <p:cNvSpPr>
            <a:spLocks noGrp="1"/>
          </p:cNvSpPr>
          <p:nvPr>
            <p:ph type="title"/>
          </p:nvPr>
        </p:nvSpPr>
        <p:spPr>
          <a:xfrm>
            <a:off x="429208" y="-5193"/>
            <a:ext cx="8055740" cy="1307592"/>
          </a:xfrm>
        </p:spPr>
        <p:txBody>
          <a:bodyPr/>
          <a:lstStyle/>
          <a:p>
            <a:r>
              <a:rPr lang="en-US" dirty="0"/>
              <a:t>Click to edit Master title style</a:t>
            </a:r>
          </a:p>
        </p:txBody>
      </p:sp>
      <p:sp>
        <p:nvSpPr>
          <p:cNvPr id="8" name="Text Placeholder 4">
            <a:extLst>
              <a:ext uri="{FF2B5EF4-FFF2-40B4-BE49-F238E27FC236}">
                <a16:creationId xmlns:a16="http://schemas.microsoft.com/office/drawing/2014/main" id="{9694374D-4F11-2EC2-3A20-D2AC50148143}"/>
              </a:ext>
            </a:extLst>
          </p:cNvPr>
          <p:cNvSpPr>
            <a:spLocks noGrp="1"/>
          </p:cNvSpPr>
          <p:nvPr>
            <p:ph type="body" sz="quarter" idx="3"/>
          </p:nvPr>
        </p:nvSpPr>
        <p:spPr>
          <a:xfrm>
            <a:off x="6329682" y="1848676"/>
            <a:ext cx="5440680" cy="369332"/>
          </a:xfrm>
          <a:noFill/>
        </p:spPr>
        <p:txBody>
          <a:bodyPr wrap="square" lIns="0" anchor="t" anchorCtr="0">
            <a:normAutofit/>
          </a:bodyPr>
          <a:lstStyle>
            <a:lvl1pPr marL="0" indent="0">
              <a:lnSpc>
                <a:spcPct val="100000"/>
              </a:lnSpc>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5">
            <a:extLst>
              <a:ext uri="{FF2B5EF4-FFF2-40B4-BE49-F238E27FC236}">
                <a16:creationId xmlns:a16="http://schemas.microsoft.com/office/drawing/2014/main" id="{C6BCA647-8D1D-B10E-DFEC-8FE11E7FE489}"/>
              </a:ext>
            </a:extLst>
          </p:cNvPr>
          <p:cNvSpPr>
            <a:spLocks noGrp="1"/>
          </p:cNvSpPr>
          <p:nvPr>
            <p:ph sz="quarter" idx="4"/>
          </p:nvPr>
        </p:nvSpPr>
        <p:spPr>
          <a:xfrm>
            <a:off x="6329682" y="2355005"/>
            <a:ext cx="5440680" cy="34224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0F70FAB-38FC-0370-2829-3E49935D63A2}"/>
              </a:ext>
            </a:extLst>
          </p:cNvPr>
          <p:cNvSpPr>
            <a:spLocks noGrp="1"/>
          </p:cNvSpPr>
          <p:nvPr>
            <p:ph type="ftr" sz="quarter" idx="10"/>
          </p:nvPr>
        </p:nvSpPr>
        <p:spPr/>
        <p:txBody>
          <a:bodyPr/>
          <a:lstStyle/>
          <a:p>
            <a:r>
              <a:rPr lang="en-US"/>
              <a:t>© 2025 SIGGRAPH. All Rights Reserved.</a:t>
            </a:r>
            <a:endParaRPr lang="en-US" dirty="0"/>
          </a:p>
        </p:txBody>
      </p:sp>
      <p:sp>
        <p:nvSpPr>
          <p:cNvPr id="6" name="Slide Number Placeholder 5">
            <a:extLst>
              <a:ext uri="{FF2B5EF4-FFF2-40B4-BE49-F238E27FC236}">
                <a16:creationId xmlns:a16="http://schemas.microsoft.com/office/drawing/2014/main" id="{2D5B3F92-46BC-810B-5CE3-728E7E27D683}"/>
              </a:ext>
            </a:extLst>
          </p:cNvPr>
          <p:cNvSpPr>
            <a:spLocks noGrp="1"/>
          </p:cNvSpPr>
          <p:nvPr>
            <p:ph type="sldNum" sz="quarter" idx="11"/>
          </p:nvPr>
        </p:nvSpPr>
        <p:spPr/>
        <p:txBody>
          <a:bodyPr/>
          <a:lstStyle/>
          <a:p>
            <a:fld id="{C4424D3E-E720-AF46-A7EB-A9B428C5A8BA}" type="slidenum">
              <a:rPr lang="en-US" smtClean="0"/>
              <a:pPr/>
              <a:t>‹#›</a:t>
            </a:fld>
            <a:endParaRPr lang="en-US" dirty="0"/>
          </a:p>
        </p:txBody>
      </p:sp>
    </p:spTree>
    <p:extLst>
      <p:ext uri="{BB962C8B-B14F-4D97-AF65-F5344CB8AC3E}">
        <p14:creationId xmlns:p14="http://schemas.microsoft.com/office/powerpoint/2010/main" val="5121870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with Cop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429206" y="1865377"/>
            <a:ext cx="5666793" cy="3895343"/>
          </a:xfrm>
          <a:prstGeom prst="roundRect">
            <a:avLst>
              <a:gd name="adj" fmla="val 0"/>
            </a:avLst>
          </a:prstGeom>
          <a:solidFill>
            <a:schemeClr val="bg1">
              <a:lumMod val="95000"/>
            </a:schemeClr>
          </a:solidFill>
        </p:spPr>
        <p:txBody>
          <a:bodyPr anchor="ctr" anchorCtr="0"/>
          <a:lstStyle>
            <a:lvl1pPr marL="0" indent="0" algn="ctr">
              <a:buNone/>
              <a:defRPr/>
            </a:lvl1pPr>
          </a:lstStyle>
          <a:p>
            <a:endParaRPr lang="en-US" dirty="0"/>
          </a:p>
        </p:txBody>
      </p:sp>
      <p:sp>
        <p:nvSpPr>
          <p:cNvPr id="14" name="Text Placeholder 4">
            <a:extLst>
              <a:ext uri="{FF2B5EF4-FFF2-40B4-BE49-F238E27FC236}">
                <a16:creationId xmlns:a16="http://schemas.microsoft.com/office/drawing/2014/main" id="{D7DAE450-45DB-C040-9EDB-19F5751A4723}"/>
              </a:ext>
            </a:extLst>
          </p:cNvPr>
          <p:cNvSpPr>
            <a:spLocks noGrp="1"/>
          </p:cNvSpPr>
          <p:nvPr>
            <p:ph type="body" sz="quarter" idx="3"/>
          </p:nvPr>
        </p:nvSpPr>
        <p:spPr>
          <a:xfrm>
            <a:off x="6329682" y="1865376"/>
            <a:ext cx="5440680" cy="369332"/>
          </a:xfrm>
          <a:noFill/>
        </p:spPr>
        <p:txBody>
          <a:bodyPr wrap="square" lIns="0" anchor="t" anchorCtr="0">
            <a:normAutofit/>
          </a:bodyPr>
          <a:lstStyle>
            <a:lvl1pPr marL="0" indent="0">
              <a:lnSpc>
                <a:spcPct val="100000"/>
              </a:lnSpc>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a:extLst>
              <a:ext uri="{FF2B5EF4-FFF2-40B4-BE49-F238E27FC236}">
                <a16:creationId xmlns:a16="http://schemas.microsoft.com/office/drawing/2014/main" id="{77A17D93-BC04-77BF-40D2-5F98734E39EA}"/>
              </a:ext>
            </a:extLst>
          </p:cNvPr>
          <p:cNvSpPr>
            <a:spLocks noGrp="1"/>
          </p:cNvSpPr>
          <p:nvPr>
            <p:ph type="title"/>
          </p:nvPr>
        </p:nvSpPr>
        <p:spPr>
          <a:xfrm>
            <a:off x="429208" y="-5193"/>
            <a:ext cx="8055740" cy="1307592"/>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716AA8BE-C1FF-30E3-293A-44DD5228ED2D}"/>
              </a:ext>
            </a:extLst>
          </p:cNvPr>
          <p:cNvSpPr>
            <a:spLocks noGrp="1"/>
          </p:cNvSpPr>
          <p:nvPr>
            <p:ph sz="quarter" idx="4"/>
          </p:nvPr>
        </p:nvSpPr>
        <p:spPr>
          <a:xfrm>
            <a:off x="6329682" y="2371705"/>
            <a:ext cx="5440680" cy="33890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9E7F9B6D-B395-38D4-ECEC-E5A1E9EA39D0}"/>
              </a:ext>
            </a:extLst>
          </p:cNvPr>
          <p:cNvSpPr>
            <a:spLocks noGrp="1"/>
          </p:cNvSpPr>
          <p:nvPr>
            <p:ph type="ftr" sz="quarter" idx="16"/>
          </p:nvPr>
        </p:nvSpPr>
        <p:spPr/>
        <p:txBody>
          <a:bodyPr/>
          <a:lstStyle/>
          <a:p>
            <a:r>
              <a:rPr lang="en-US"/>
              <a:t>© 2025 SIGGRAPH. All Rights Reserved.</a:t>
            </a:r>
            <a:endParaRPr lang="en-US" dirty="0"/>
          </a:p>
        </p:txBody>
      </p:sp>
      <p:sp>
        <p:nvSpPr>
          <p:cNvPr id="4" name="Slide Number Placeholder 3">
            <a:extLst>
              <a:ext uri="{FF2B5EF4-FFF2-40B4-BE49-F238E27FC236}">
                <a16:creationId xmlns:a16="http://schemas.microsoft.com/office/drawing/2014/main" id="{61508EA8-82EA-ACF8-C159-D5B385FBC98F}"/>
              </a:ext>
            </a:extLst>
          </p:cNvPr>
          <p:cNvSpPr>
            <a:spLocks noGrp="1"/>
          </p:cNvSpPr>
          <p:nvPr>
            <p:ph type="sldNum" sz="quarter" idx="17"/>
          </p:nvPr>
        </p:nvSpPr>
        <p:spPr/>
        <p:txBody>
          <a:bodyPr/>
          <a:lstStyle/>
          <a:p>
            <a:fld id="{C4424D3E-E720-AF46-A7EB-A9B428C5A8BA}" type="slidenum">
              <a:rPr lang="en-US" smtClean="0"/>
              <a:pPr/>
              <a:t>‹#›</a:t>
            </a:fld>
            <a:endParaRPr lang="en-US" dirty="0"/>
          </a:p>
        </p:txBody>
      </p:sp>
    </p:spTree>
    <p:extLst>
      <p:ext uri="{BB962C8B-B14F-4D97-AF65-F5344CB8AC3E}">
        <p14:creationId xmlns:p14="http://schemas.microsoft.com/office/powerpoint/2010/main" val="592097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Collage with Copy">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D5895EC3-B274-E949-A866-C2D2C90FFE0D}"/>
              </a:ext>
            </a:extLst>
          </p:cNvPr>
          <p:cNvSpPr>
            <a:spLocks noGrp="1"/>
          </p:cNvSpPr>
          <p:nvPr>
            <p:ph type="body" sz="quarter" idx="3"/>
          </p:nvPr>
        </p:nvSpPr>
        <p:spPr>
          <a:xfrm>
            <a:off x="6329682" y="1865376"/>
            <a:ext cx="5440680" cy="369332"/>
          </a:xfrm>
          <a:noFill/>
        </p:spPr>
        <p:txBody>
          <a:bodyPr wrap="square" lIns="0" anchor="t" anchorCtr="0">
            <a:normAutofit/>
          </a:bodyPr>
          <a:lstStyle>
            <a:lvl1pPr marL="0" indent="0">
              <a:lnSpc>
                <a:spcPct val="100000"/>
              </a:lnSpc>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5">
            <a:extLst>
              <a:ext uri="{FF2B5EF4-FFF2-40B4-BE49-F238E27FC236}">
                <a16:creationId xmlns:a16="http://schemas.microsoft.com/office/drawing/2014/main" id="{25A4AC91-4E0A-A942-A707-B569DE658B34}"/>
              </a:ext>
            </a:extLst>
          </p:cNvPr>
          <p:cNvSpPr>
            <a:spLocks noGrp="1"/>
          </p:cNvSpPr>
          <p:nvPr>
            <p:ph sz="quarter" idx="4"/>
          </p:nvPr>
        </p:nvSpPr>
        <p:spPr>
          <a:xfrm>
            <a:off x="6329682" y="2371705"/>
            <a:ext cx="5440680" cy="33890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6A43BD-F3FD-AC6C-7560-49A9E3D1D75D}"/>
              </a:ext>
            </a:extLst>
          </p:cNvPr>
          <p:cNvSpPr>
            <a:spLocks noGrp="1"/>
          </p:cNvSpPr>
          <p:nvPr>
            <p:ph type="title"/>
          </p:nvPr>
        </p:nvSpPr>
        <p:spPr>
          <a:xfrm>
            <a:off x="429208" y="-5193"/>
            <a:ext cx="8055740" cy="1307592"/>
          </a:xfrm>
        </p:spPr>
        <p:txBody>
          <a:bodyPr/>
          <a:lstStyle/>
          <a:p>
            <a:r>
              <a:rPr lang="en-US"/>
              <a:t>Click to edit Master title style</a:t>
            </a:r>
          </a:p>
        </p:txBody>
      </p:sp>
      <p:sp>
        <p:nvSpPr>
          <p:cNvPr id="5" name="Picture Placeholder 9">
            <a:extLst>
              <a:ext uri="{FF2B5EF4-FFF2-40B4-BE49-F238E27FC236}">
                <a16:creationId xmlns:a16="http://schemas.microsoft.com/office/drawing/2014/main" id="{DDFA1C57-5223-8169-5268-845364606778}"/>
              </a:ext>
            </a:extLst>
          </p:cNvPr>
          <p:cNvSpPr>
            <a:spLocks noGrp="1"/>
          </p:cNvSpPr>
          <p:nvPr>
            <p:ph type="pic" sz="quarter" idx="18"/>
          </p:nvPr>
        </p:nvSpPr>
        <p:spPr>
          <a:xfrm>
            <a:off x="429206" y="1865377"/>
            <a:ext cx="3190293" cy="3906773"/>
          </a:xfrm>
          <a:prstGeom prst="roundRect">
            <a:avLst>
              <a:gd name="adj" fmla="val 0"/>
            </a:avLst>
          </a:prstGeom>
          <a:solidFill>
            <a:schemeClr val="bg1">
              <a:lumMod val="95000"/>
            </a:schemeClr>
          </a:solidFill>
        </p:spPr>
        <p:txBody>
          <a:bodyPr anchor="ctr" anchorCtr="0"/>
          <a:lstStyle>
            <a:lvl1pPr marL="0" indent="0" algn="ctr">
              <a:buNone/>
              <a:defRPr/>
            </a:lvl1pPr>
          </a:lstStyle>
          <a:p>
            <a:endParaRPr lang="en-US" dirty="0"/>
          </a:p>
        </p:txBody>
      </p:sp>
      <p:sp>
        <p:nvSpPr>
          <p:cNvPr id="6" name="Picture Placeholder 9">
            <a:extLst>
              <a:ext uri="{FF2B5EF4-FFF2-40B4-BE49-F238E27FC236}">
                <a16:creationId xmlns:a16="http://schemas.microsoft.com/office/drawing/2014/main" id="{2FC02BAC-79C7-ACA6-A9DD-82122DE6060F}"/>
              </a:ext>
            </a:extLst>
          </p:cNvPr>
          <p:cNvSpPr>
            <a:spLocks noGrp="1"/>
          </p:cNvSpPr>
          <p:nvPr>
            <p:ph type="pic" sz="quarter" idx="15"/>
          </p:nvPr>
        </p:nvSpPr>
        <p:spPr>
          <a:xfrm>
            <a:off x="3809384" y="3906774"/>
            <a:ext cx="2286615" cy="1865376"/>
          </a:xfrm>
          <a:prstGeom prst="roundRect">
            <a:avLst>
              <a:gd name="adj" fmla="val 0"/>
            </a:avLst>
          </a:prstGeom>
          <a:solidFill>
            <a:schemeClr val="bg1">
              <a:lumMod val="95000"/>
            </a:schemeClr>
          </a:solidFill>
        </p:spPr>
        <p:txBody>
          <a:bodyPr anchor="ctr" anchorCtr="0"/>
          <a:lstStyle>
            <a:lvl1pPr marL="0" indent="0" algn="ctr">
              <a:buNone/>
              <a:defRPr/>
            </a:lvl1pPr>
          </a:lstStyle>
          <a:p>
            <a:endParaRPr lang="en-US" dirty="0"/>
          </a:p>
        </p:txBody>
      </p:sp>
      <p:sp>
        <p:nvSpPr>
          <p:cNvPr id="7" name="Picture Placeholder 9">
            <a:extLst>
              <a:ext uri="{FF2B5EF4-FFF2-40B4-BE49-F238E27FC236}">
                <a16:creationId xmlns:a16="http://schemas.microsoft.com/office/drawing/2014/main" id="{0B6CFDC3-423B-4C3C-050A-AE2E1BA55C7D}"/>
              </a:ext>
            </a:extLst>
          </p:cNvPr>
          <p:cNvSpPr>
            <a:spLocks noGrp="1"/>
          </p:cNvSpPr>
          <p:nvPr>
            <p:ph type="pic" sz="quarter" idx="19"/>
          </p:nvPr>
        </p:nvSpPr>
        <p:spPr>
          <a:xfrm>
            <a:off x="3809384" y="1865377"/>
            <a:ext cx="2286615" cy="1868423"/>
          </a:xfrm>
          <a:prstGeom prst="roundRect">
            <a:avLst>
              <a:gd name="adj" fmla="val 0"/>
            </a:avLst>
          </a:prstGeom>
          <a:solidFill>
            <a:schemeClr val="bg1">
              <a:lumMod val="95000"/>
            </a:schemeClr>
          </a:solidFill>
        </p:spPr>
        <p:txBody>
          <a:bodyPr anchor="ctr" anchorCtr="0"/>
          <a:lstStyle>
            <a:lvl1pPr marL="0" indent="0" algn="ctr">
              <a:buNone/>
              <a:defRPr/>
            </a:lvl1pPr>
          </a:lstStyle>
          <a:p>
            <a:endParaRPr lang="en-US" dirty="0"/>
          </a:p>
        </p:txBody>
      </p:sp>
      <p:sp>
        <p:nvSpPr>
          <p:cNvPr id="3" name="Footer Placeholder 2">
            <a:extLst>
              <a:ext uri="{FF2B5EF4-FFF2-40B4-BE49-F238E27FC236}">
                <a16:creationId xmlns:a16="http://schemas.microsoft.com/office/drawing/2014/main" id="{1B30C8D2-01B5-5FD7-50A1-CD5CEB0A075F}"/>
              </a:ext>
            </a:extLst>
          </p:cNvPr>
          <p:cNvSpPr>
            <a:spLocks noGrp="1"/>
          </p:cNvSpPr>
          <p:nvPr>
            <p:ph type="ftr" sz="quarter" idx="20"/>
          </p:nvPr>
        </p:nvSpPr>
        <p:spPr/>
        <p:txBody>
          <a:bodyPr/>
          <a:lstStyle/>
          <a:p>
            <a:r>
              <a:rPr lang="en-US"/>
              <a:t>© 2025 SIGGRAPH. All Rights Reserved.</a:t>
            </a:r>
            <a:endParaRPr lang="en-US" dirty="0"/>
          </a:p>
        </p:txBody>
      </p:sp>
      <p:sp>
        <p:nvSpPr>
          <p:cNvPr id="4" name="Slide Number Placeholder 3">
            <a:extLst>
              <a:ext uri="{FF2B5EF4-FFF2-40B4-BE49-F238E27FC236}">
                <a16:creationId xmlns:a16="http://schemas.microsoft.com/office/drawing/2014/main" id="{4E64D698-E31E-C1C7-D549-73F2A46BFA16}"/>
              </a:ext>
            </a:extLst>
          </p:cNvPr>
          <p:cNvSpPr>
            <a:spLocks noGrp="1"/>
          </p:cNvSpPr>
          <p:nvPr>
            <p:ph type="sldNum" sz="quarter" idx="21"/>
          </p:nvPr>
        </p:nvSpPr>
        <p:spPr/>
        <p:txBody>
          <a:bodyPr/>
          <a:lstStyle/>
          <a:p>
            <a:fld id="{C4424D3E-E720-AF46-A7EB-A9B428C5A8BA}" type="slidenum">
              <a:rPr lang="en-US" smtClean="0"/>
              <a:pPr/>
              <a:t>‹#›</a:t>
            </a:fld>
            <a:endParaRPr lang="en-US" dirty="0"/>
          </a:p>
        </p:txBody>
      </p:sp>
    </p:spTree>
    <p:extLst>
      <p:ext uri="{BB962C8B-B14F-4D97-AF65-F5344CB8AC3E}">
        <p14:creationId xmlns:p14="http://schemas.microsoft.com/office/powerpoint/2010/main" val="2375287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eaker - Sing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25B9B2-EC35-2A6E-5695-AF0AA3D7F7C0}"/>
              </a:ext>
            </a:extLst>
          </p:cNvPr>
          <p:cNvPicPr>
            <a:picLocks noChangeAspect="1"/>
          </p:cNvPicPr>
          <p:nvPr userDrawn="1"/>
        </p:nvPicPr>
        <p:blipFill>
          <a:blip r:embed="rId2"/>
          <a:srcRect/>
          <a:stretch/>
        </p:blipFill>
        <p:spPr>
          <a:xfrm>
            <a:off x="-1" y="5673"/>
            <a:ext cx="12181914" cy="6852327"/>
          </a:xfrm>
          <a:prstGeom prst="rect">
            <a:avLst/>
          </a:prstGeom>
        </p:spPr>
      </p:pic>
      <p:sp>
        <p:nvSpPr>
          <p:cNvPr id="12" name="Title 1">
            <a:extLst>
              <a:ext uri="{FF2B5EF4-FFF2-40B4-BE49-F238E27FC236}">
                <a16:creationId xmlns:a16="http://schemas.microsoft.com/office/drawing/2014/main" id="{357674BA-5A16-1946-AB88-683679387940}"/>
              </a:ext>
            </a:extLst>
          </p:cNvPr>
          <p:cNvSpPr>
            <a:spLocks noGrp="1"/>
          </p:cNvSpPr>
          <p:nvPr>
            <p:ph type="title" hasCustomPrompt="1"/>
          </p:nvPr>
        </p:nvSpPr>
        <p:spPr>
          <a:xfrm>
            <a:off x="5411295" y="1865376"/>
            <a:ext cx="5887325" cy="446276"/>
          </a:xfrm>
          <a:noFill/>
        </p:spPr>
        <p:txBody>
          <a:bodyPr wrap="square" lIns="0" bIns="0" anchor="ctr" anchorCtr="0">
            <a:normAutofit/>
          </a:bodyPr>
          <a:lstStyle>
            <a:lvl1pPr>
              <a:lnSpc>
                <a:spcPct val="100000"/>
              </a:lnSpc>
              <a:defRPr>
                <a:solidFill>
                  <a:schemeClr val="bg1"/>
                </a:solidFill>
              </a:defRPr>
            </a:lvl1pPr>
          </a:lstStyle>
          <a:p>
            <a:r>
              <a:rPr lang="en-US" dirty="0"/>
              <a:t>SPEAKER NAME</a:t>
            </a:r>
          </a:p>
        </p:txBody>
      </p:sp>
      <p:sp>
        <p:nvSpPr>
          <p:cNvPr id="15" name="Text Placeholder 14">
            <a:extLst>
              <a:ext uri="{FF2B5EF4-FFF2-40B4-BE49-F238E27FC236}">
                <a16:creationId xmlns:a16="http://schemas.microsoft.com/office/drawing/2014/main" id="{BD2B3982-9BE1-6D4B-949E-D3F4C34CB5E4}"/>
              </a:ext>
            </a:extLst>
          </p:cNvPr>
          <p:cNvSpPr>
            <a:spLocks noGrp="1"/>
          </p:cNvSpPr>
          <p:nvPr>
            <p:ph type="body" sz="quarter" idx="14" hasCustomPrompt="1"/>
          </p:nvPr>
        </p:nvSpPr>
        <p:spPr>
          <a:xfrm>
            <a:off x="5411296" y="2324252"/>
            <a:ext cx="5887325" cy="292388"/>
          </a:xfrm>
          <a:noFill/>
        </p:spPr>
        <p:txBody>
          <a:bodyPr wrap="square" lIns="0" tIns="0" anchor="ctr">
            <a:normAutofit/>
          </a:bodyPr>
          <a:lstStyle>
            <a:lvl1pPr marL="0" indent="0">
              <a:lnSpc>
                <a:spcPct val="100000"/>
              </a:lnSpc>
              <a:spcBef>
                <a:spcPts val="0"/>
              </a:spcBef>
              <a:spcAft>
                <a:spcPts val="0"/>
              </a:spcAft>
              <a:buNone/>
              <a:defRPr sz="1600" b="1" cap="all" baseline="0">
                <a:solidFill>
                  <a:schemeClr val="bg1"/>
                </a:solidFill>
              </a:defRPr>
            </a:lvl1pPr>
          </a:lstStyle>
          <a:p>
            <a:pPr lvl="0"/>
            <a:r>
              <a:rPr lang="en-US" dirty="0"/>
              <a:t>Position Name</a:t>
            </a:r>
          </a:p>
        </p:txBody>
      </p:sp>
      <p:sp>
        <p:nvSpPr>
          <p:cNvPr id="24" name="Text Placeholder 23">
            <a:extLst>
              <a:ext uri="{FF2B5EF4-FFF2-40B4-BE49-F238E27FC236}">
                <a16:creationId xmlns:a16="http://schemas.microsoft.com/office/drawing/2014/main" id="{DF671FB8-128F-8946-B211-784C60E6B33A}"/>
              </a:ext>
            </a:extLst>
          </p:cNvPr>
          <p:cNvSpPr>
            <a:spLocks noGrp="1"/>
          </p:cNvSpPr>
          <p:nvPr>
            <p:ph type="body" sz="quarter" idx="18"/>
          </p:nvPr>
        </p:nvSpPr>
        <p:spPr>
          <a:xfrm>
            <a:off x="5411296" y="2858559"/>
            <a:ext cx="5887325" cy="2902162"/>
          </a:xfrm>
        </p:spPr>
        <p:txBody>
          <a:bodyPr>
            <a:normAutofit/>
          </a:bodyPr>
          <a:lstStyle>
            <a:lvl1pPr marL="0" indent="0">
              <a:buNone/>
              <a:defRPr sz="2000" baseline="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7" name="Picture Placeholder 16">
            <a:extLst>
              <a:ext uri="{FF2B5EF4-FFF2-40B4-BE49-F238E27FC236}">
                <a16:creationId xmlns:a16="http://schemas.microsoft.com/office/drawing/2014/main" id="{144B1538-5A7F-8546-8036-708910616CE2}"/>
              </a:ext>
            </a:extLst>
          </p:cNvPr>
          <p:cNvSpPr>
            <a:spLocks noGrp="1"/>
          </p:cNvSpPr>
          <p:nvPr>
            <p:ph type="pic" sz="quarter" idx="13"/>
          </p:nvPr>
        </p:nvSpPr>
        <p:spPr>
          <a:xfrm>
            <a:off x="1138428" y="1981200"/>
            <a:ext cx="3776472" cy="3759688"/>
          </a:xfrm>
          <a:prstGeom prst="rect">
            <a:avLst/>
          </a:prstGeom>
          <a:solidFill>
            <a:schemeClr val="bg1">
              <a:lumMod val="95000"/>
            </a:schemeClr>
          </a:solidFill>
        </p:spPr>
        <p:txBody>
          <a:bodyPr wrap="square" tIns="0" rIns="0" bIns="0" anchor="ctr">
            <a:noAutofit/>
          </a:bodyP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9D904BA9-E7EE-4090-1CE6-E2C2A8D596E3}"/>
              </a:ext>
            </a:extLst>
          </p:cNvPr>
          <p:cNvSpPr>
            <a:spLocks noGrp="1"/>
          </p:cNvSpPr>
          <p:nvPr>
            <p:ph type="ftr" sz="quarter" idx="19"/>
          </p:nvPr>
        </p:nvSpPr>
        <p:spPr/>
        <p:txBody>
          <a:bodyPr/>
          <a:lstStyle/>
          <a:p>
            <a:r>
              <a:rPr lang="en-US"/>
              <a:t>© 2025 SIGGRAPH. All Rights Reserved.</a:t>
            </a:r>
            <a:endParaRPr lang="en-US" dirty="0"/>
          </a:p>
        </p:txBody>
      </p:sp>
      <p:sp>
        <p:nvSpPr>
          <p:cNvPr id="3" name="Slide Number Placeholder 2">
            <a:extLst>
              <a:ext uri="{FF2B5EF4-FFF2-40B4-BE49-F238E27FC236}">
                <a16:creationId xmlns:a16="http://schemas.microsoft.com/office/drawing/2014/main" id="{D54E0F1C-511B-2463-3E6E-EA2467AA010A}"/>
              </a:ext>
            </a:extLst>
          </p:cNvPr>
          <p:cNvSpPr>
            <a:spLocks noGrp="1"/>
          </p:cNvSpPr>
          <p:nvPr>
            <p:ph type="sldNum" sz="quarter" idx="20"/>
          </p:nvPr>
        </p:nvSpPr>
        <p:spPr/>
        <p:txBody>
          <a:bodyPr/>
          <a:lstStyle/>
          <a:p>
            <a:fld id="{C4424D3E-E720-AF46-A7EB-A9B428C5A8BA}" type="slidenum">
              <a:rPr lang="en-US" smtClean="0"/>
              <a:pPr/>
              <a:t>‹#›</a:t>
            </a:fld>
            <a:endParaRPr lang="en-US" dirty="0"/>
          </a:p>
        </p:txBody>
      </p:sp>
      <p:pic>
        <p:nvPicPr>
          <p:cNvPr id="7" name="Picture 6" descr="A black background with a black square&#10;&#10;Description automatically generated with medium confidence">
            <a:extLst>
              <a:ext uri="{FF2B5EF4-FFF2-40B4-BE49-F238E27FC236}">
                <a16:creationId xmlns:a16="http://schemas.microsoft.com/office/drawing/2014/main" id="{024C7ECC-0120-6A1F-CEF3-9C800310CF07}"/>
              </a:ext>
            </a:extLst>
          </p:cNvPr>
          <p:cNvPicPr>
            <a:picLocks noChangeAspect="1"/>
          </p:cNvPicPr>
          <p:nvPr userDrawn="1"/>
        </p:nvPicPr>
        <p:blipFill>
          <a:blip r:embed="rId3"/>
          <a:stretch>
            <a:fillRect/>
          </a:stretch>
        </p:blipFill>
        <p:spPr>
          <a:xfrm>
            <a:off x="9826584" y="430476"/>
            <a:ext cx="1934347" cy="445071"/>
          </a:xfrm>
          <a:prstGeom prst="rect">
            <a:avLst/>
          </a:prstGeom>
        </p:spPr>
      </p:pic>
    </p:spTree>
    <p:extLst>
      <p:ext uri="{BB962C8B-B14F-4D97-AF65-F5344CB8AC3E}">
        <p14:creationId xmlns:p14="http://schemas.microsoft.com/office/powerpoint/2010/main" val="171143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CE930B-9B8F-97BB-B842-409C17ECA04D}"/>
              </a:ext>
            </a:extLst>
          </p:cNvPr>
          <p:cNvPicPr>
            <a:picLocks noChangeAspect="1"/>
          </p:cNvPicPr>
          <p:nvPr userDrawn="1"/>
        </p:nvPicPr>
        <p:blipFill>
          <a:blip r:embed="rId13"/>
          <a:srcRect/>
          <a:stretch/>
        </p:blipFill>
        <p:spPr>
          <a:xfrm>
            <a:off x="1524" y="3047"/>
            <a:ext cx="12188952" cy="6856285"/>
          </a:xfrm>
          <a:prstGeom prst="rect">
            <a:avLst/>
          </a:prstGeom>
        </p:spPr>
      </p:pic>
      <p:sp>
        <p:nvSpPr>
          <p:cNvPr id="2" name="Title Placeholder 1">
            <a:extLst>
              <a:ext uri="{FF2B5EF4-FFF2-40B4-BE49-F238E27FC236}">
                <a16:creationId xmlns:a16="http://schemas.microsoft.com/office/drawing/2014/main" id="{D91EF482-C442-DA4A-B72D-FDCE0967DB4F}"/>
              </a:ext>
            </a:extLst>
          </p:cNvPr>
          <p:cNvSpPr>
            <a:spLocks noGrp="1"/>
          </p:cNvSpPr>
          <p:nvPr>
            <p:ph type="title"/>
          </p:nvPr>
        </p:nvSpPr>
        <p:spPr>
          <a:xfrm>
            <a:off x="429208" y="-5193"/>
            <a:ext cx="8055740" cy="1307520"/>
          </a:xfrm>
          <a:prstGeom prst="rect">
            <a:avLst/>
          </a:prstGeom>
        </p:spPr>
        <p:txBody>
          <a:bodyPr vert="horz" lIns="0" tIns="45720" rIns="91440" bIns="45720" rtlCol="0" anchor="ctr">
            <a:noAutofit/>
          </a:bodyPr>
          <a:lstStyle/>
          <a:p>
            <a:endParaRPr lang="en-US" dirty="0"/>
          </a:p>
        </p:txBody>
      </p:sp>
      <p:sp>
        <p:nvSpPr>
          <p:cNvPr id="3" name="Text Placeholder 2">
            <a:extLst>
              <a:ext uri="{FF2B5EF4-FFF2-40B4-BE49-F238E27FC236}">
                <a16:creationId xmlns:a16="http://schemas.microsoft.com/office/drawing/2014/main" id="{625238F4-37D4-7E45-A5F1-BF2062B0532C}"/>
              </a:ext>
            </a:extLst>
          </p:cNvPr>
          <p:cNvSpPr>
            <a:spLocks noGrp="1"/>
          </p:cNvSpPr>
          <p:nvPr>
            <p:ph type="body" idx="1"/>
          </p:nvPr>
        </p:nvSpPr>
        <p:spPr>
          <a:xfrm>
            <a:off x="429208" y="1866900"/>
            <a:ext cx="11342915" cy="3897179"/>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p:txBody>
      </p:sp>
      <p:sp>
        <p:nvSpPr>
          <p:cNvPr id="6" name="Footer Placeholder 5">
            <a:extLst>
              <a:ext uri="{FF2B5EF4-FFF2-40B4-BE49-F238E27FC236}">
                <a16:creationId xmlns:a16="http://schemas.microsoft.com/office/drawing/2014/main" id="{E529F2B7-7438-E3AA-A916-783BE9974233}"/>
              </a:ext>
            </a:extLst>
          </p:cNvPr>
          <p:cNvSpPr>
            <a:spLocks noGrp="1"/>
          </p:cNvSpPr>
          <p:nvPr>
            <p:ph type="ftr" sz="quarter" idx="3"/>
          </p:nvPr>
        </p:nvSpPr>
        <p:spPr>
          <a:xfrm>
            <a:off x="346710" y="6549390"/>
            <a:ext cx="4114800" cy="308610"/>
          </a:xfrm>
          <a:prstGeom prst="rect">
            <a:avLst/>
          </a:prstGeom>
        </p:spPr>
        <p:txBody>
          <a:bodyPr vert="horz" lIns="91440" tIns="45720" rIns="91440" bIns="45720" rtlCol="0" anchor="ctr"/>
          <a:lstStyle>
            <a:lvl1pPr algn="l">
              <a:defRPr sz="600" cap="all" spc="100" baseline="0">
                <a:solidFill>
                  <a:schemeClr val="tx1"/>
                </a:solidFill>
              </a:defRPr>
            </a:lvl1p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4A19B04F-A164-4D0F-A03D-CB4C7ABA236B}"/>
              </a:ext>
            </a:extLst>
          </p:cNvPr>
          <p:cNvSpPr>
            <a:spLocks noGrp="1"/>
          </p:cNvSpPr>
          <p:nvPr>
            <p:ph type="sldNum" sz="quarter" idx="4"/>
          </p:nvPr>
        </p:nvSpPr>
        <p:spPr>
          <a:xfrm>
            <a:off x="9090660" y="6549390"/>
            <a:ext cx="2743200" cy="310896"/>
          </a:xfrm>
          <a:prstGeom prst="rect">
            <a:avLst/>
          </a:prstGeom>
        </p:spPr>
        <p:txBody>
          <a:bodyPr vert="horz" lIns="91440" tIns="45720" rIns="91440" bIns="45720" rtlCol="0" anchor="ctr"/>
          <a:lstStyle>
            <a:lvl1pPr algn="r">
              <a:defRPr sz="600">
                <a:solidFill>
                  <a:schemeClr val="tx1"/>
                </a:solidFill>
              </a:defRPr>
            </a:lvl1pPr>
          </a:lstStyle>
          <a:p>
            <a:fld id="{C4424D3E-E720-AF46-A7EB-A9B428C5A8BA}" type="slidenum">
              <a:rPr lang="en-US" smtClean="0"/>
              <a:pPr/>
              <a:t>‹#›</a:t>
            </a:fld>
            <a:endParaRPr lang="en-US"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DE6D7C7E-A0BE-6BFA-E3A2-A506930FD95B}"/>
              </a:ext>
            </a:extLst>
          </p:cNvPr>
          <p:cNvPicPr>
            <a:picLocks noChangeAspect="1"/>
          </p:cNvPicPr>
          <p:nvPr userDrawn="1"/>
        </p:nvPicPr>
        <p:blipFill>
          <a:blip r:embed="rId14"/>
          <a:stretch>
            <a:fillRect/>
          </a:stretch>
        </p:blipFill>
        <p:spPr>
          <a:xfrm>
            <a:off x="9826584" y="430476"/>
            <a:ext cx="1934347" cy="445071"/>
          </a:xfrm>
          <a:prstGeom prst="rect">
            <a:avLst/>
          </a:prstGeom>
        </p:spPr>
      </p:pic>
    </p:spTree>
    <p:extLst>
      <p:ext uri="{BB962C8B-B14F-4D97-AF65-F5344CB8AC3E}">
        <p14:creationId xmlns:p14="http://schemas.microsoft.com/office/powerpoint/2010/main" val="24921540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8" r:id="rId4"/>
    <p:sldLayoutId id="2147483667" r:id="rId5"/>
    <p:sldLayoutId id="2147483653" r:id="rId6"/>
    <p:sldLayoutId id="2147483661" r:id="rId7"/>
    <p:sldLayoutId id="2147483662" r:id="rId8"/>
    <p:sldLayoutId id="2147483664" r:id="rId9"/>
    <p:sldLayoutId id="2147483663" r:id="rId10"/>
    <p:sldLayoutId id="2147483666" r:id="rId11"/>
  </p:sldLayoutIdLst>
  <p:hf hdr="0" dt="0"/>
  <p:txStyles>
    <p:titleStyle>
      <a:lvl1pPr algn="l" defTabSz="914400" rtl="0" eaLnBrk="1" latinLnBrk="0" hangingPunct="1">
        <a:lnSpc>
          <a:spcPct val="100000"/>
        </a:lnSpc>
        <a:spcBef>
          <a:spcPct val="0"/>
        </a:spcBef>
        <a:buNone/>
        <a:defRPr sz="2600" b="1" kern="1200" cap="all" baseline="0">
          <a:solidFill>
            <a:schemeClr val="bg1"/>
          </a:solidFill>
          <a:latin typeface="+mj-lt"/>
          <a:ea typeface="+mj-ea"/>
          <a:cs typeface="+mj-cs"/>
        </a:defRPr>
      </a:lvl1pPr>
    </p:titleStyle>
    <p:bodyStyle>
      <a:lvl1pPr marL="2286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4"/>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4"/>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userDrawn="1">
          <p15:clr>
            <a:srgbClr val="F26B43"/>
          </p15:clr>
        </p15:guide>
        <p15:guide id="2" pos="3840" userDrawn="1">
          <p15:clr>
            <a:srgbClr val="F26B43"/>
          </p15:clr>
        </p15:guide>
        <p15:guide id="3" orient="horz" pos="3636" userDrawn="1">
          <p15:clr>
            <a:srgbClr val="F26B43"/>
          </p15:clr>
        </p15:guide>
        <p15:guide id="4" pos="264" userDrawn="1">
          <p15:clr>
            <a:srgbClr val="F26B43"/>
          </p15:clr>
        </p15:guide>
        <p15:guide id="5" pos="74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6EEC0C0-C5BE-FD8E-9D4C-63A699AF4BED}"/>
              </a:ext>
            </a:extLst>
          </p:cNvPr>
          <p:cNvSpPr>
            <a:spLocks noGrp="1"/>
          </p:cNvSpPr>
          <p:nvPr>
            <p:ph type="subTitle" idx="1"/>
          </p:nvPr>
        </p:nvSpPr>
        <p:spPr>
          <a:xfrm>
            <a:off x="143934" y="5146558"/>
            <a:ext cx="11904133" cy="956638"/>
          </a:xfrm>
        </p:spPr>
        <p:txBody>
          <a:bodyPr>
            <a:normAutofit/>
          </a:bodyPr>
          <a:lstStyle/>
          <a:p>
            <a:r>
              <a:rPr lang="en-US" sz="1800" cap="none" dirty="0" err="1"/>
              <a:t>Chengzhu</a:t>
            </a:r>
            <a:r>
              <a:rPr lang="en-US" sz="1800" cap="none" dirty="0"/>
              <a:t> He</a:t>
            </a:r>
            <a:r>
              <a:rPr lang="en-US" sz="1800" cap="none" baseline="30000" dirty="0"/>
              <a:t>1,2</a:t>
            </a:r>
            <a:r>
              <a:rPr lang="en-US" sz="1800" cap="none" dirty="0"/>
              <a:t>, </a:t>
            </a:r>
            <a:r>
              <a:rPr lang="en-US" sz="1800" cap="none" dirty="0" err="1"/>
              <a:t>Zhendong</a:t>
            </a:r>
            <a:r>
              <a:rPr lang="en-US" sz="1800" cap="none" dirty="0"/>
              <a:t> Wang</a:t>
            </a:r>
            <a:r>
              <a:rPr lang="en-US" sz="1800" cap="none" baseline="30000" dirty="0"/>
              <a:t>2</a:t>
            </a:r>
            <a:r>
              <a:rPr lang="en-US" sz="1800" cap="none" dirty="0"/>
              <a:t>, </a:t>
            </a:r>
            <a:r>
              <a:rPr lang="en-US" sz="1800" cap="none" dirty="0" err="1"/>
              <a:t>Zhaorui</a:t>
            </a:r>
            <a:r>
              <a:rPr lang="en-US" sz="1800" cap="none" dirty="0"/>
              <a:t> Meng</a:t>
            </a:r>
            <a:r>
              <a:rPr lang="en-US" sz="1800" cap="none" baseline="30000" dirty="0"/>
              <a:t>1</a:t>
            </a:r>
            <a:r>
              <a:rPr lang="en-US" sz="1800" cap="none" dirty="0"/>
              <a:t>, </a:t>
            </a:r>
            <a:r>
              <a:rPr lang="en-US" sz="1800" cap="none" dirty="0" err="1"/>
              <a:t>Junfeng</a:t>
            </a:r>
            <a:r>
              <a:rPr lang="en-US" sz="1800" cap="none" dirty="0"/>
              <a:t> Yao</a:t>
            </a:r>
            <a:r>
              <a:rPr lang="en-US" sz="1800" cap="none" baseline="30000" dirty="0"/>
              <a:t>1</a:t>
            </a:r>
            <a:r>
              <a:rPr lang="en-US" sz="1800" cap="none" dirty="0"/>
              <a:t>, </a:t>
            </a:r>
            <a:r>
              <a:rPr lang="en-US" sz="1800" cap="none" dirty="0" err="1"/>
              <a:t>Shihui</a:t>
            </a:r>
            <a:r>
              <a:rPr lang="en-US" sz="1800" cap="none" dirty="0"/>
              <a:t> Guo</a:t>
            </a:r>
            <a:r>
              <a:rPr lang="en-US" sz="1800" cap="none" baseline="30000" dirty="0"/>
              <a:t>1</a:t>
            </a:r>
            <a:r>
              <a:rPr lang="en-US" sz="1800" cap="none" dirty="0"/>
              <a:t>, </a:t>
            </a:r>
            <a:r>
              <a:rPr lang="en-US" sz="1800" cap="none" dirty="0" err="1"/>
              <a:t>Huamin</a:t>
            </a:r>
            <a:r>
              <a:rPr lang="en-US" sz="1800" cap="none" dirty="0"/>
              <a:t> Wang</a:t>
            </a:r>
            <a:r>
              <a:rPr lang="en-US" sz="1800" cap="none" baseline="30000" dirty="0"/>
              <a:t>2</a:t>
            </a:r>
          </a:p>
        </p:txBody>
      </p:sp>
      <p:sp>
        <p:nvSpPr>
          <p:cNvPr id="2" name="Title 1">
            <a:extLst>
              <a:ext uri="{FF2B5EF4-FFF2-40B4-BE49-F238E27FC236}">
                <a16:creationId xmlns:a16="http://schemas.microsoft.com/office/drawing/2014/main" id="{58AC7D9F-FD9C-111F-8B22-A312FF834DE3}"/>
              </a:ext>
            </a:extLst>
          </p:cNvPr>
          <p:cNvSpPr>
            <a:spLocks noGrp="1"/>
          </p:cNvSpPr>
          <p:nvPr>
            <p:ph type="ctrTitle"/>
          </p:nvPr>
        </p:nvSpPr>
        <p:spPr>
          <a:xfrm>
            <a:off x="440268" y="3304704"/>
            <a:ext cx="11328400" cy="1512830"/>
          </a:xfrm>
        </p:spPr>
        <p:txBody>
          <a:bodyPr>
            <a:noAutofit/>
          </a:bodyPr>
          <a:lstStyle/>
          <a:p>
            <a:r>
              <a:rPr lang="en" altLang="zh-CN" sz="3200" dirty="0"/>
              <a:t>Automated Task Scheduling for Cloth and Deformable Body Simulations in Heterogeneous Computing Environments</a:t>
            </a:r>
            <a:endParaRPr lang="en-US" sz="3200" dirty="0"/>
          </a:p>
        </p:txBody>
      </p:sp>
      <p:grpSp>
        <p:nvGrpSpPr>
          <p:cNvPr id="3" name="组合 2">
            <a:extLst>
              <a:ext uri="{FF2B5EF4-FFF2-40B4-BE49-F238E27FC236}">
                <a16:creationId xmlns:a16="http://schemas.microsoft.com/office/drawing/2014/main" id="{E5606CF9-8DC1-6F09-7FA2-656B869717E7}"/>
              </a:ext>
            </a:extLst>
          </p:cNvPr>
          <p:cNvGrpSpPr/>
          <p:nvPr/>
        </p:nvGrpSpPr>
        <p:grpSpPr>
          <a:xfrm>
            <a:off x="3936715" y="5584192"/>
            <a:ext cx="3777785" cy="1009038"/>
            <a:chOff x="3293535" y="5584192"/>
            <a:chExt cx="3777785" cy="1009038"/>
          </a:xfrm>
        </p:grpSpPr>
        <p:pic>
          <p:nvPicPr>
            <p:cNvPr id="7" name="图片 6">
              <a:extLst>
                <a:ext uri="{FF2B5EF4-FFF2-40B4-BE49-F238E27FC236}">
                  <a16:creationId xmlns:a16="http://schemas.microsoft.com/office/drawing/2014/main" id="{57033B2E-FBB8-A35A-B3CB-7CC9016399B1}"/>
                </a:ext>
              </a:extLst>
            </p:cNvPr>
            <p:cNvPicPr>
              <a:picLocks noChangeAspect="1"/>
            </p:cNvPicPr>
            <p:nvPr/>
          </p:nvPicPr>
          <p:blipFill>
            <a:blip r:embed="rId3"/>
            <a:stretch>
              <a:fillRect/>
            </a:stretch>
          </p:blipFill>
          <p:spPr>
            <a:xfrm>
              <a:off x="4142264" y="5613161"/>
              <a:ext cx="980069" cy="980069"/>
            </a:xfrm>
            <a:prstGeom prst="rect">
              <a:avLst/>
            </a:prstGeom>
          </p:spPr>
        </p:pic>
        <p:sp>
          <p:nvSpPr>
            <p:cNvPr id="8" name="Subtitle 4">
              <a:extLst>
                <a:ext uri="{FF2B5EF4-FFF2-40B4-BE49-F238E27FC236}">
                  <a16:creationId xmlns:a16="http://schemas.microsoft.com/office/drawing/2014/main" id="{D1777D74-0458-9D93-2878-52697D800154}"/>
                </a:ext>
              </a:extLst>
            </p:cNvPr>
            <p:cNvSpPr txBox="1">
              <a:spLocks/>
            </p:cNvSpPr>
            <p:nvPr/>
          </p:nvSpPr>
          <p:spPr>
            <a:xfrm>
              <a:off x="3293535" y="5965369"/>
              <a:ext cx="1032932" cy="425926"/>
            </a:xfrm>
            <a:prstGeom prst="rect">
              <a:avLst/>
            </a:prstGeom>
            <a:noFill/>
          </p:spPr>
          <p:txBody>
            <a:bodyPr vert="horz" wrap="square" lIns="182880" tIns="0" rIns="182880" bIns="91440" rtlCol="0" anchor="t" anchorCtr="0">
              <a:normAutofit/>
            </a:bodyPr>
            <a:lstStyle>
              <a:lvl1pPr marL="0" indent="0" algn="ctr" defTabSz="914400" rtl="0" eaLnBrk="1" latinLnBrk="0" hangingPunct="1">
                <a:lnSpc>
                  <a:spcPct val="100000"/>
                </a:lnSpc>
                <a:spcBef>
                  <a:spcPts val="0"/>
                </a:spcBef>
                <a:spcAft>
                  <a:spcPts val="0"/>
                </a:spcAft>
                <a:buClr>
                  <a:schemeClr val="accent4"/>
                </a:buClr>
                <a:buFont typeface="Arial" panose="020B0604020202020204" pitchFamily="34" charset="0"/>
                <a:buNone/>
                <a:defRPr sz="3000" b="1" kern="1200" cap="all" baseline="0">
                  <a:solidFill>
                    <a:schemeClr val="bg1"/>
                  </a:solidFill>
                  <a:latin typeface="+mn-lt"/>
                  <a:ea typeface="+mn-ea"/>
                  <a:cs typeface="+mn-cs"/>
                </a:defRPr>
              </a:lvl1pPr>
              <a:lvl2pPr marL="457200" indent="0" algn="ctr" defTabSz="914400" rtl="0" eaLnBrk="1" latinLnBrk="0" hangingPunct="1">
                <a:lnSpc>
                  <a:spcPct val="130000"/>
                </a:lnSpc>
                <a:spcBef>
                  <a:spcPts val="0"/>
                </a:spcBef>
                <a:spcAft>
                  <a:spcPts val="600"/>
                </a:spcAft>
                <a:buClr>
                  <a:schemeClr val="accent4"/>
                </a:buClr>
                <a:buFont typeface="System Font Regular"/>
                <a:buNone/>
                <a:defRPr sz="2000" kern="1200">
                  <a:solidFill>
                    <a:schemeClr val="tx1"/>
                  </a:solidFill>
                  <a:latin typeface="+mn-lt"/>
                  <a:ea typeface="+mn-ea"/>
                  <a:cs typeface="+mn-cs"/>
                </a:defRPr>
              </a:lvl2pPr>
              <a:lvl3pPr marL="914400" indent="0" algn="ctr" defTabSz="914400" rtl="0" eaLnBrk="1" latinLnBrk="0" hangingPunct="1">
                <a:lnSpc>
                  <a:spcPct val="130000"/>
                </a:lnSpc>
                <a:spcBef>
                  <a:spcPts val="0"/>
                </a:spcBef>
                <a:spcAft>
                  <a:spcPts val="600"/>
                </a:spcAft>
                <a:buClr>
                  <a:schemeClr val="accent4"/>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30000"/>
                </a:lnSpc>
                <a:spcBef>
                  <a:spcPts val="0"/>
                </a:spcBef>
                <a:spcAft>
                  <a:spcPts val="600"/>
                </a:spcAft>
                <a:buClr>
                  <a:schemeClr val="accent4"/>
                </a:buClr>
                <a:buFont typeface="System Font Regular"/>
                <a:buNone/>
                <a:defRPr sz="1600" kern="1200">
                  <a:solidFill>
                    <a:schemeClr val="tx1"/>
                  </a:solidFill>
                  <a:latin typeface="+mn-lt"/>
                  <a:ea typeface="+mn-ea"/>
                  <a:cs typeface="+mn-cs"/>
                </a:defRPr>
              </a:lvl4pPr>
              <a:lvl5pPr marL="1828800" indent="0" algn="ctr" defTabSz="914400" rtl="0" eaLnBrk="1" latinLnBrk="0" hangingPunct="1">
                <a:lnSpc>
                  <a:spcPct val="130000"/>
                </a:lnSpc>
                <a:spcBef>
                  <a:spcPts val="0"/>
                </a:spcBef>
                <a:spcAft>
                  <a:spcPts val="600"/>
                </a:spcAft>
                <a:buClr>
                  <a:schemeClr val="accent4"/>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cap="none" dirty="0"/>
                <a:t>1.</a:t>
              </a:r>
              <a:endParaRPr lang="en-US" sz="1800" cap="none" baseline="30000" dirty="0"/>
            </a:p>
          </p:txBody>
        </p:sp>
        <p:sp>
          <p:nvSpPr>
            <p:cNvPr id="9" name="Subtitle 4">
              <a:extLst>
                <a:ext uri="{FF2B5EF4-FFF2-40B4-BE49-F238E27FC236}">
                  <a16:creationId xmlns:a16="http://schemas.microsoft.com/office/drawing/2014/main" id="{1E883E96-4474-2A03-025D-2C7D6235519D}"/>
                </a:ext>
              </a:extLst>
            </p:cNvPr>
            <p:cNvSpPr txBox="1">
              <a:spLocks/>
            </p:cNvSpPr>
            <p:nvPr/>
          </p:nvSpPr>
          <p:spPr>
            <a:xfrm>
              <a:off x="5020735" y="5944721"/>
              <a:ext cx="1032932" cy="425926"/>
            </a:xfrm>
            <a:prstGeom prst="rect">
              <a:avLst/>
            </a:prstGeom>
            <a:noFill/>
          </p:spPr>
          <p:txBody>
            <a:bodyPr vert="horz" wrap="square" lIns="182880" tIns="0" rIns="182880" bIns="91440" rtlCol="0" anchor="t" anchorCtr="0">
              <a:normAutofit/>
            </a:bodyPr>
            <a:lstStyle>
              <a:lvl1pPr marL="0" indent="0" algn="ctr" defTabSz="914400" rtl="0" eaLnBrk="1" latinLnBrk="0" hangingPunct="1">
                <a:lnSpc>
                  <a:spcPct val="100000"/>
                </a:lnSpc>
                <a:spcBef>
                  <a:spcPts val="0"/>
                </a:spcBef>
                <a:spcAft>
                  <a:spcPts val="0"/>
                </a:spcAft>
                <a:buClr>
                  <a:schemeClr val="accent4"/>
                </a:buClr>
                <a:buFont typeface="Arial" panose="020B0604020202020204" pitchFamily="34" charset="0"/>
                <a:buNone/>
                <a:defRPr sz="3000" b="1" kern="1200" cap="all" baseline="0">
                  <a:solidFill>
                    <a:schemeClr val="bg1"/>
                  </a:solidFill>
                  <a:latin typeface="+mn-lt"/>
                  <a:ea typeface="+mn-ea"/>
                  <a:cs typeface="+mn-cs"/>
                </a:defRPr>
              </a:lvl1pPr>
              <a:lvl2pPr marL="457200" indent="0" algn="ctr" defTabSz="914400" rtl="0" eaLnBrk="1" latinLnBrk="0" hangingPunct="1">
                <a:lnSpc>
                  <a:spcPct val="130000"/>
                </a:lnSpc>
                <a:spcBef>
                  <a:spcPts val="0"/>
                </a:spcBef>
                <a:spcAft>
                  <a:spcPts val="600"/>
                </a:spcAft>
                <a:buClr>
                  <a:schemeClr val="accent4"/>
                </a:buClr>
                <a:buFont typeface="System Font Regular"/>
                <a:buNone/>
                <a:defRPr sz="2000" kern="1200">
                  <a:solidFill>
                    <a:schemeClr val="tx1"/>
                  </a:solidFill>
                  <a:latin typeface="+mn-lt"/>
                  <a:ea typeface="+mn-ea"/>
                  <a:cs typeface="+mn-cs"/>
                </a:defRPr>
              </a:lvl2pPr>
              <a:lvl3pPr marL="914400" indent="0" algn="ctr" defTabSz="914400" rtl="0" eaLnBrk="1" latinLnBrk="0" hangingPunct="1">
                <a:lnSpc>
                  <a:spcPct val="130000"/>
                </a:lnSpc>
                <a:spcBef>
                  <a:spcPts val="0"/>
                </a:spcBef>
                <a:spcAft>
                  <a:spcPts val="600"/>
                </a:spcAft>
                <a:buClr>
                  <a:schemeClr val="accent4"/>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30000"/>
                </a:lnSpc>
                <a:spcBef>
                  <a:spcPts val="0"/>
                </a:spcBef>
                <a:spcAft>
                  <a:spcPts val="600"/>
                </a:spcAft>
                <a:buClr>
                  <a:schemeClr val="accent4"/>
                </a:buClr>
                <a:buFont typeface="System Font Regular"/>
                <a:buNone/>
                <a:defRPr sz="1600" kern="1200">
                  <a:solidFill>
                    <a:schemeClr val="tx1"/>
                  </a:solidFill>
                  <a:latin typeface="+mn-lt"/>
                  <a:ea typeface="+mn-ea"/>
                  <a:cs typeface="+mn-cs"/>
                </a:defRPr>
              </a:lvl4pPr>
              <a:lvl5pPr marL="1828800" indent="0" algn="ctr" defTabSz="914400" rtl="0" eaLnBrk="1" latinLnBrk="0" hangingPunct="1">
                <a:lnSpc>
                  <a:spcPct val="130000"/>
                </a:lnSpc>
                <a:spcBef>
                  <a:spcPts val="0"/>
                </a:spcBef>
                <a:spcAft>
                  <a:spcPts val="600"/>
                </a:spcAft>
                <a:buClr>
                  <a:schemeClr val="accent4"/>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cap="none" dirty="0"/>
                <a:t>2.</a:t>
              </a:r>
              <a:endParaRPr lang="en-US" sz="1800" cap="none" baseline="30000" dirty="0"/>
            </a:p>
          </p:txBody>
        </p:sp>
        <p:pic>
          <p:nvPicPr>
            <p:cNvPr id="13" name="图片 12">
              <a:extLst>
                <a:ext uri="{FF2B5EF4-FFF2-40B4-BE49-F238E27FC236}">
                  <a16:creationId xmlns:a16="http://schemas.microsoft.com/office/drawing/2014/main" id="{725DB6EF-7479-41C6-7470-EB3A09B1DD03}"/>
                </a:ext>
              </a:extLst>
            </p:cNvPr>
            <p:cNvPicPr>
              <a:picLocks noChangeAspect="1"/>
            </p:cNvPicPr>
            <p:nvPr/>
          </p:nvPicPr>
          <p:blipFill rotWithShape="1">
            <a:blip r:embed="rId4"/>
            <a:srcRect l="7697" t="-264" b="6295"/>
            <a:stretch/>
          </p:blipFill>
          <p:spPr>
            <a:xfrm>
              <a:off x="5816601" y="5584192"/>
              <a:ext cx="1254719" cy="1009038"/>
            </a:xfrm>
            <a:prstGeom prst="rect">
              <a:avLst/>
            </a:prstGeom>
          </p:spPr>
        </p:pic>
      </p:grpSp>
    </p:spTree>
    <p:extLst>
      <p:ext uri="{BB962C8B-B14F-4D97-AF65-F5344CB8AC3E}">
        <p14:creationId xmlns:p14="http://schemas.microsoft.com/office/powerpoint/2010/main" val="624851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7" y="-5193"/>
            <a:ext cx="9283203" cy="1307592"/>
          </a:xfrm>
        </p:spPr>
        <p:txBody>
          <a:bodyPr/>
          <a:lstStyle/>
          <a:p>
            <a:r>
              <a:rPr lang="en-US" altLang="zh-CN" dirty="0"/>
              <a:t>Maximize parallelism and convergence</a:t>
            </a:r>
            <a:endParaRPr lang="en-US" dirty="0"/>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10</a:t>
            </a:fld>
            <a:endParaRPr lang="en-US" dirty="0"/>
          </a:p>
        </p:txBody>
      </p:sp>
      <p:sp>
        <p:nvSpPr>
          <p:cNvPr id="8" name="文本框 7">
            <a:extLst>
              <a:ext uri="{FF2B5EF4-FFF2-40B4-BE49-F238E27FC236}">
                <a16:creationId xmlns:a16="http://schemas.microsoft.com/office/drawing/2014/main" id="{F7548452-455F-F956-2BA9-2948B4E25509}"/>
              </a:ext>
            </a:extLst>
          </p:cNvPr>
          <p:cNvSpPr txBox="1"/>
          <p:nvPr/>
        </p:nvSpPr>
        <p:spPr>
          <a:xfrm>
            <a:off x="262641" y="1471907"/>
            <a:ext cx="11739266" cy="414985"/>
          </a:xfrm>
          <a:prstGeom prst="rect">
            <a:avLst/>
          </a:prstGeom>
          <a:noFill/>
        </p:spPr>
        <p:txBody>
          <a:bodyPr wrap="square">
            <a:spAutoFit/>
          </a:bodyPr>
          <a:lstStyle/>
          <a:p>
            <a:pPr marL="285750" indent="-285750">
              <a:lnSpc>
                <a:spcPct val="130000"/>
              </a:lnSpc>
              <a:spcAft>
                <a:spcPts val="600"/>
              </a:spcAft>
              <a:buClr>
                <a:schemeClr val="accent2"/>
              </a:buClr>
              <a:buFont typeface="Wingdings" panose="05000000000000000000" pitchFamily="2" charset="2"/>
              <a:buChar char="l"/>
            </a:pPr>
            <a:r>
              <a:rPr lang="en-US" altLang="zh-CN" dirty="0"/>
              <a:t>3</a:t>
            </a:r>
            <a:r>
              <a:rPr lang="en" altLang="zh-CN" dirty="0"/>
              <a:t>. Gauss-Seidel </a:t>
            </a:r>
            <a:r>
              <a:rPr lang="en" altLang="zh-CN" dirty="0" err="1"/>
              <a:t>Ranku</a:t>
            </a:r>
            <a:r>
              <a:rPr lang="en" altLang="zh-CN" dirty="0"/>
              <a:t>: Improve the convergence effect of simulation tasks</a:t>
            </a:r>
          </a:p>
        </p:txBody>
      </p:sp>
      <p:pic>
        <p:nvPicPr>
          <p:cNvPr id="338" name="图片 337">
            <a:extLst>
              <a:ext uri="{FF2B5EF4-FFF2-40B4-BE49-F238E27FC236}">
                <a16:creationId xmlns:a16="http://schemas.microsoft.com/office/drawing/2014/main" id="{02312747-4297-AF6A-16FA-DF8BADEF977A}"/>
              </a:ext>
            </a:extLst>
          </p:cNvPr>
          <p:cNvPicPr>
            <a:picLocks noChangeAspect="1"/>
          </p:cNvPicPr>
          <p:nvPr/>
        </p:nvPicPr>
        <p:blipFill>
          <a:blip r:embed="rId3"/>
          <a:stretch>
            <a:fillRect/>
          </a:stretch>
        </p:blipFill>
        <p:spPr>
          <a:xfrm>
            <a:off x="3667028" y="3794555"/>
            <a:ext cx="8524972" cy="1030925"/>
          </a:xfrm>
          <a:prstGeom prst="rect">
            <a:avLst/>
          </a:prstGeom>
        </p:spPr>
      </p:pic>
      <p:pic>
        <p:nvPicPr>
          <p:cNvPr id="473" name="图片 472">
            <a:extLst>
              <a:ext uri="{FF2B5EF4-FFF2-40B4-BE49-F238E27FC236}">
                <a16:creationId xmlns:a16="http://schemas.microsoft.com/office/drawing/2014/main" id="{AA1CB939-1438-48E2-DA07-8BB3AF622A4E}"/>
              </a:ext>
            </a:extLst>
          </p:cNvPr>
          <p:cNvPicPr>
            <a:picLocks noChangeAspect="1"/>
          </p:cNvPicPr>
          <p:nvPr/>
        </p:nvPicPr>
        <p:blipFill>
          <a:blip r:embed="rId4"/>
          <a:stretch>
            <a:fillRect/>
          </a:stretch>
        </p:blipFill>
        <p:spPr>
          <a:xfrm>
            <a:off x="4126262" y="2364535"/>
            <a:ext cx="7772400" cy="737037"/>
          </a:xfrm>
          <a:prstGeom prst="rect">
            <a:avLst/>
          </a:prstGeom>
        </p:spPr>
      </p:pic>
      <p:pic>
        <p:nvPicPr>
          <p:cNvPr id="544" name="图片 543">
            <a:extLst>
              <a:ext uri="{FF2B5EF4-FFF2-40B4-BE49-F238E27FC236}">
                <a16:creationId xmlns:a16="http://schemas.microsoft.com/office/drawing/2014/main" id="{0E327AB6-FAD4-D7A3-6EE1-2B13C844573F}"/>
              </a:ext>
            </a:extLst>
          </p:cNvPr>
          <p:cNvPicPr>
            <a:picLocks noChangeAspect="1"/>
          </p:cNvPicPr>
          <p:nvPr/>
        </p:nvPicPr>
        <p:blipFill>
          <a:blip r:embed="rId5"/>
          <a:stretch>
            <a:fillRect/>
          </a:stretch>
        </p:blipFill>
        <p:spPr>
          <a:xfrm>
            <a:off x="117916" y="2035888"/>
            <a:ext cx="3715008" cy="2838647"/>
          </a:xfrm>
          <a:prstGeom prst="rect">
            <a:avLst/>
          </a:prstGeom>
        </p:spPr>
      </p:pic>
      <p:sp>
        <p:nvSpPr>
          <p:cNvPr id="547" name="十字形 546">
            <a:extLst>
              <a:ext uri="{FF2B5EF4-FFF2-40B4-BE49-F238E27FC236}">
                <a16:creationId xmlns:a16="http://schemas.microsoft.com/office/drawing/2014/main" id="{81433192-6D9D-D918-A55A-AF5BCB8FCCC3}"/>
              </a:ext>
            </a:extLst>
          </p:cNvPr>
          <p:cNvSpPr/>
          <p:nvPr/>
        </p:nvSpPr>
        <p:spPr>
          <a:xfrm>
            <a:off x="3821139" y="2519964"/>
            <a:ext cx="399495" cy="395258"/>
          </a:xfrm>
          <a:prstGeom prst="plus">
            <a:avLst>
              <a:gd name="adj" fmla="val 40723"/>
            </a:avLst>
          </a:prstGeom>
          <a:solidFill>
            <a:schemeClr val="tx2">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548" name="等于 547">
            <a:extLst>
              <a:ext uri="{FF2B5EF4-FFF2-40B4-BE49-F238E27FC236}">
                <a16:creationId xmlns:a16="http://schemas.microsoft.com/office/drawing/2014/main" id="{A4493B03-1607-9C47-2899-1D03678BC037}"/>
              </a:ext>
            </a:extLst>
          </p:cNvPr>
          <p:cNvSpPr/>
          <p:nvPr/>
        </p:nvSpPr>
        <p:spPr>
          <a:xfrm>
            <a:off x="7198801" y="3183561"/>
            <a:ext cx="813661" cy="581187"/>
          </a:xfrm>
          <a:prstGeom prst="mathEqual">
            <a:avLst>
              <a:gd name="adj1" fmla="val 18187"/>
              <a:gd name="adj2" fmla="val 14427"/>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solidFill>
                <a:schemeClr val="tx1"/>
              </a:solidFill>
            </a:endParaRPr>
          </a:p>
        </p:txBody>
      </p:sp>
      <p:pic>
        <p:nvPicPr>
          <p:cNvPr id="549" name="图片 548">
            <a:extLst>
              <a:ext uri="{FF2B5EF4-FFF2-40B4-BE49-F238E27FC236}">
                <a16:creationId xmlns:a16="http://schemas.microsoft.com/office/drawing/2014/main" id="{C737BD3D-49DE-B530-C220-387E83ACA335}"/>
              </a:ext>
            </a:extLst>
          </p:cNvPr>
          <p:cNvPicPr>
            <a:picLocks noChangeAspect="1"/>
          </p:cNvPicPr>
          <p:nvPr/>
        </p:nvPicPr>
        <p:blipFill>
          <a:blip r:embed="rId6"/>
          <a:stretch>
            <a:fillRect/>
          </a:stretch>
        </p:blipFill>
        <p:spPr>
          <a:xfrm>
            <a:off x="1644396" y="4858999"/>
            <a:ext cx="8903208" cy="1679719"/>
          </a:xfrm>
          <a:prstGeom prst="rect">
            <a:avLst/>
          </a:prstGeom>
        </p:spPr>
      </p:pic>
      <p:sp>
        <p:nvSpPr>
          <p:cNvPr id="550" name="矩形 549">
            <a:extLst>
              <a:ext uri="{FF2B5EF4-FFF2-40B4-BE49-F238E27FC236}">
                <a16:creationId xmlns:a16="http://schemas.microsoft.com/office/drawing/2014/main" id="{02C243E1-A926-EE5D-99C9-894DC09A6883}"/>
              </a:ext>
            </a:extLst>
          </p:cNvPr>
          <p:cNvSpPr/>
          <p:nvPr/>
        </p:nvSpPr>
        <p:spPr>
          <a:xfrm>
            <a:off x="7353947" y="5386094"/>
            <a:ext cx="3193658" cy="805480"/>
          </a:xfrm>
          <a:prstGeom prst="rect">
            <a:avLst/>
          </a:prstGeom>
          <a:noFill/>
          <a:ln w="28575">
            <a:solidFill>
              <a:srgbClr val="FF0000"/>
            </a:solidFill>
            <a:prstDash val="sysDash"/>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93201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animEffect transition="in" filter="fade">
                                      <p:cBhvr>
                                        <p:cTn id="7" dur="500"/>
                                        <p:tgtEl>
                                          <p:spTgt spid="5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7"/>
                                        </p:tgtEl>
                                        <p:attrNameLst>
                                          <p:attrName>style.visibility</p:attrName>
                                        </p:attrNameLst>
                                      </p:cBhvr>
                                      <p:to>
                                        <p:strVal val="visible"/>
                                      </p:to>
                                    </p:set>
                                    <p:animEffect transition="in" filter="fade">
                                      <p:cBhvr>
                                        <p:cTn id="12" dur="500"/>
                                        <p:tgtEl>
                                          <p:spTgt spid="54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73"/>
                                        </p:tgtEl>
                                        <p:attrNameLst>
                                          <p:attrName>style.visibility</p:attrName>
                                        </p:attrNameLst>
                                      </p:cBhvr>
                                      <p:to>
                                        <p:strVal val="visible"/>
                                      </p:to>
                                    </p:set>
                                    <p:animEffect transition="in" filter="fade">
                                      <p:cBhvr>
                                        <p:cTn id="16" dur="500"/>
                                        <p:tgtEl>
                                          <p:spTgt spid="47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48"/>
                                        </p:tgtEl>
                                        <p:attrNameLst>
                                          <p:attrName>style.visibility</p:attrName>
                                        </p:attrNameLst>
                                      </p:cBhvr>
                                      <p:to>
                                        <p:strVal val="visible"/>
                                      </p:to>
                                    </p:set>
                                    <p:animEffect transition="in" filter="fade">
                                      <p:cBhvr>
                                        <p:cTn id="21" dur="500"/>
                                        <p:tgtEl>
                                          <p:spTgt spid="54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38"/>
                                        </p:tgtEl>
                                        <p:attrNameLst>
                                          <p:attrName>style.visibility</p:attrName>
                                        </p:attrNameLst>
                                      </p:cBhvr>
                                      <p:to>
                                        <p:strVal val="visible"/>
                                      </p:to>
                                    </p:set>
                                    <p:animEffect transition="in" filter="fade">
                                      <p:cBhvr>
                                        <p:cTn id="25" dur="500"/>
                                        <p:tgtEl>
                                          <p:spTgt spid="3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49"/>
                                        </p:tgtEl>
                                        <p:attrNameLst>
                                          <p:attrName>style.visibility</p:attrName>
                                        </p:attrNameLst>
                                      </p:cBhvr>
                                      <p:to>
                                        <p:strVal val="visible"/>
                                      </p:to>
                                    </p:set>
                                    <p:animEffect transition="in" filter="fade">
                                      <p:cBhvr>
                                        <p:cTn id="30" dur="500"/>
                                        <p:tgtEl>
                                          <p:spTgt spid="54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50"/>
                                        </p:tgtEl>
                                        <p:attrNameLst>
                                          <p:attrName>style.visibility</p:attrName>
                                        </p:attrNameLst>
                                      </p:cBhvr>
                                      <p:to>
                                        <p:strVal val="visible"/>
                                      </p:to>
                                    </p:set>
                                    <p:animEffect transition="in" filter="fade">
                                      <p:cBhvr>
                                        <p:cTn id="35" dur="500"/>
                                        <p:tgtEl>
                                          <p:spTgt spid="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 grpId="0" animBg="1"/>
      <p:bldP spid="548" grpId="0" animBg="1"/>
      <p:bldP spid="5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7" y="-5193"/>
            <a:ext cx="9283203" cy="1307592"/>
          </a:xfrm>
        </p:spPr>
        <p:txBody>
          <a:bodyPr/>
          <a:lstStyle/>
          <a:p>
            <a:r>
              <a:rPr lang="en-US" altLang="zh-CN" dirty="0"/>
              <a:t>Maximize parallelism and convergence</a:t>
            </a:r>
            <a:endParaRPr lang="en-US" dirty="0"/>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11</a:t>
            </a:fld>
            <a:endParaRPr lang="en-US" dirty="0"/>
          </a:p>
        </p:txBody>
      </p:sp>
      <p:sp>
        <p:nvSpPr>
          <p:cNvPr id="8" name="文本框 7">
            <a:extLst>
              <a:ext uri="{FF2B5EF4-FFF2-40B4-BE49-F238E27FC236}">
                <a16:creationId xmlns:a16="http://schemas.microsoft.com/office/drawing/2014/main" id="{F7548452-455F-F956-2BA9-2948B4E25509}"/>
              </a:ext>
            </a:extLst>
          </p:cNvPr>
          <p:cNvSpPr txBox="1"/>
          <p:nvPr/>
        </p:nvSpPr>
        <p:spPr>
          <a:xfrm>
            <a:off x="262641" y="1471907"/>
            <a:ext cx="11739266" cy="414985"/>
          </a:xfrm>
          <a:prstGeom prst="rect">
            <a:avLst/>
          </a:prstGeom>
          <a:noFill/>
        </p:spPr>
        <p:txBody>
          <a:bodyPr wrap="square">
            <a:spAutoFit/>
          </a:bodyPr>
          <a:lstStyle/>
          <a:p>
            <a:pPr marL="285750" indent="-285750">
              <a:lnSpc>
                <a:spcPct val="130000"/>
              </a:lnSpc>
              <a:spcAft>
                <a:spcPts val="600"/>
              </a:spcAft>
              <a:buClr>
                <a:schemeClr val="accent2"/>
              </a:buClr>
              <a:buFont typeface="Wingdings" panose="05000000000000000000" pitchFamily="2" charset="2"/>
              <a:buChar char="l"/>
            </a:pPr>
            <a:r>
              <a:rPr lang="en-US" altLang="zh-CN" dirty="0"/>
              <a:t>3</a:t>
            </a:r>
            <a:r>
              <a:rPr lang="en" altLang="zh-CN" dirty="0"/>
              <a:t>. Gauss-Seidel </a:t>
            </a:r>
            <a:r>
              <a:rPr lang="en" altLang="zh-CN" dirty="0" err="1"/>
              <a:t>Ranku</a:t>
            </a:r>
            <a:r>
              <a:rPr lang="en" altLang="zh-CN" dirty="0"/>
              <a:t>: Improve the convergence effect of simulation tasks</a:t>
            </a:r>
          </a:p>
        </p:txBody>
      </p:sp>
      <p:pic>
        <p:nvPicPr>
          <p:cNvPr id="455" name="图片 454">
            <a:extLst>
              <a:ext uri="{FF2B5EF4-FFF2-40B4-BE49-F238E27FC236}">
                <a16:creationId xmlns:a16="http://schemas.microsoft.com/office/drawing/2014/main" id="{BED64772-0BD4-59D2-4690-3B1395046989}"/>
              </a:ext>
            </a:extLst>
          </p:cNvPr>
          <p:cNvPicPr>
            <a:picLocks noChangeAspect="1"/>
          </p:cNvPicPr>
          <p:nvPr/>
        </p:nvPicPr>
        <p:blipFill>
          <a:blip r:embed="rId3"/>
          <a:stretch>
            <a:fillRect/>
          </a:stretch>
        </p:blipFill>
        <p:spPr>
          <a:xfrm>
            <a:off x="3378534" y="3700554"/>
            <a:ext cx="8761997" cy="1059589"/>
          </a:xfrm>
          <a:prstGeom prst="rect">
            <a:avLst/>
          </a:prstGeom>
        </p:spPr>
      </p:pic>
      <p:pic>
        <p:nvPicPr>
          <p:cNvPr id="456" name="图片 455">
            <a:extLst>
              <a:ext uri="{FF2B5EF4-FFF2-40B4-BE49-F238E27FC236}">
                <a16:creationId xmlns:a16="http://schemas.microsoft.com/office/drawing/2014/main" id="{1AB07342-8726-DD48-B54A-1B1F3E025065}"/>
              </a:ext>
            </a:extLst>
          </p:cNvPr>
          <p:cNvPicPr>
            <a:picLocks noChangeAspect="1"/>
          </p:cNvPicPr>
          <p:nvPr/>
        </p:nvPicPr>
        <p:blipFill>
          <a:blip r:embed="rId4"/>
          <a:stretch>
            <a:fillRect/>
          </a:stretch>
        </p:blipFill>
        <p:spPr>
          <a:xfrm>
            <a:off x="3378529" y="2126522"/>
            <a:ext cx="8762002" cy="1059589"/>
          </a:xfrm>
          <a:prstGeom prst="rect">
            <a:avLst/>
          </a:prstGeom>
        </p:spPr>
      </p:pic>
      <p:pic>
        <p:nvPicPr>
          <p:cNvPr id="454" name="图片 453">
            <a:extLst>
              <a:ext uri="{FF2B5EF4-FFF2-40B4-BE49-F238E27FC236}">
                <a16:creationId xmlns:a16="http://schemas.microsoft.com/office/drawing/2014/main" id="{64910B17-3B15-8312-1FDB-24B121DB4AE0}"/>
              </a:ext>
            </a:extLst>
          </p:cNvPr>
          <p:cNvPicPr>
            <a:picLocks noChangeAspect="1"/>
          </p:cNvPicPr>
          <p:nvPr/>
        </p:nvPicPr>
        <p:blipFill>
          <a:blip r:embed="rId5"/>
          <a:stretch>
            <a:fillRect/>
          </a:stretch>
        </p:blipFill>
        <p:spPr>
          <a:xfrm>
            <a:off x="262641" y="1976559"/>
            <a:ext cx="3458124" cy="2848921"/>
          </a:xfrm>
          <a:prstGeom prst="rect">
            <a:avLst/>
          </a:prstGeom>
        </p:spPr>
      </p:pic>
      <p:sp>
        <p:nvSpPr>
          <p:cNvPr id="457" name="下箭头 456">
            <a:extLst>
              <a:ext uri="{FF2B5EF4-FFF2-40B4-BE49-F238E27FC236}">
                <a16:creationId xmlns:a16="http://schemas.microsoft.com/office/drawing/2014/main" id="{FCAF2EA8-87D2-9DCC-3309-F0CB214AA0E5}"/>
              </a:ext>
            </a:extLst>
          </p:cNvPr>
          <p:cNvSpPr/>
          <p:nvPr/>
        </p:nvSpPr>
        <p:spPr>
          <a:xfrm>
            <a:off x="7460227" y="3186111"/>
            <a:ext cx="350919" cy="514443"/>
          </a:xfrm>
          <a:prstGeom prst="downArrow">
            <a:avLst/>
          </a:prstGeom>
          <a:solidFill>
            <a:schemeClr val="tx2">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59" name="图片 458">
            <a:extLst>
              <a:ext uri="{FF2B5EF4-FFF2-40B4-BE49-F238E27FC236}">
                <a16:creationId xmlns:a16="http://schemas.microsoft.com/office/drawing/2014/main" id="{F6A12F3E-C1B8-6FAA-EB9D-C0296C8974AB}"/>
              </a:ext>
            </a:extLst>
          </p:cNvPr>
          <p:cNvPicPr>
            <a:picLocks noChangeAspect="1"/>
          </p:cNvPicPr>
          <p:nvPr/>
        </p:nvPicPr>
        <p:blipFill>
          <a:blip r:embed="rId6"/>
          <a:stretch>
            <a:fillRect/>
          </a:stretch>
        </p:blipFill>
        <p:spPr>
          <a:xfrm>
            <a:off x="2069024" y="4935432"/>
            <a:ext cx="8281764" cy="1562475"/>
          </a:xfrm>
          <a:prstGeom prst="rect">
            <a:avLst/>
          </a:prstGeom>
        </p:spPr>
      </p:pic>
    </p:spTree>
    <p:extLst>
      <p:ext uri="{BB962C8B-B14F-4D97-AF65-F5344CB8AC3E}">
        <p14:creationId xmlns:p14="http://schemas.microsoft.com/office/powerpoint/2010/main" val="19078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animEffect transition="in" filter="fade">
                                      <p:cBhvr>
                                        <p:cTn id="7" dur="500"/>
                                        <p:tgtEl>
                                          <p:spTgt spid="4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6"/>
                                        </p:tgtEl>
                                        <p:attrNameLst>
                                          <p:attrName>style.visibility</p:attrName>
                                        </p:attrNameLst>
                                      </p:cBhvr>
                                      <p:to>
                                        <p:strVal val="visible"/>
                                      </p:to>
                                    </p:set>
                                    <p:animEffect transition="in" filter="fade">
                                      <p:cBhvr>
                                        <p:cTn id="12" dur="500"/>
                                        <p:tgtEl>
                                          <p:spTgt spid="4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7"/>
                                        </p:tgtEl>
                                        <p:attrNameLst>
                                          <p:attrName>style.visibility</p:attrName>
                                        </p:attrNameLst>
                                      </p:cBhvr>
                                      <p:to>
                                        <p:strVal val="visible"/>
                                      </p:to>
                                    </p:set>
                                    <p:animEffect transition="in" filter="fade">
                                      <p:cBhvr>
                                        <p:cTn id="17" dur="500"/>
                                        <p:tgtEl>
                                          <p:spTgt spid="45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55"/>
                                        </p:tgtEl>
                                        <p:attrNameLst>
                                          <p:attrName>style.visibility</p:attrName>
                                        </p:attrNameLst>
                                      </p:cBhvr>
                                      <p:to>
                                        <p:strVal val="visible"/>
                                      </p:to>
                                    </p:set>
                                    <p:animEffect transition="in" filter="fade">
                                      <p:cBhvr>
                                        <p:cTn id="21" dur="500"/>
                                        <p:tgtEl>
                                          <p:spTgt spid="45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59"/>
                                        </p:tgtEl>
                                        <p:attrNameLst>
                                          <p:attrName>style.visibility</p:attrName>
                                        </p:attrNameLst>
                                      </p:cBhvr>
                                      <p:to>
                                        <p:strVal val="visible"/>
                                      </p:to>
                                    </p:set>
                                    <p:animEffect transition="in" filter="fade">
                                      <p:cBhvr>
                                        <p:cTn id="26" dur="5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7" y="-5193"/>
            <a:ext cx="9283203" cy="1307592"/>
          </a:xfrm>
        </p:spPr>
        <p:txBody>
          <a:bodyPr/>
          <a:lstStyle/>
          <a:p>
            <a:r>
              <a:rPr lang="en-US" altLang="zh-CN" dirty="0"/>
              <a:t>Maximize parallelism and convergence</a:t>
            </a:r>
            <a:endParaRPr lang="en-US" dirty="0"/>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12</a:t>
            </a:fld>
            <a:endParaRPr lang="en-US" dirty="0"/>
          </a:p>
        </p:txBody>
      </p:sp>
      <p:sp>
        <p:nvSpPr>
          <p:cNvPr id="8" name="文本框 7">
            <a:extLst>
              <a:ext uri="{FF2B5EF4-FFF2-40B4-BE49-F238E27FC236}">
                <a16:creationId xmlns:a16="http://schemas.microsoft.com/office/drawing/2014/main" id="{F7548452-455F-F956-2BA9-2948B4E25509}"/>
              </a:ext>
            </a:extLst>
          </p:cNvPr>
          <p:cNvSpPr txBox="1"/>
          <p:nvPr/>
        </p:nvSpPr>
        <p:spPr>
          <a:xfrm>
            <a:off x="262641" y="1471907"/>
            <a:ext cx="11739266" cy="414985"/>
          </a:xfrm>
          <a:prstGeom prst="rect">
            <a:avLst/>
          </a:prstGeom>
          <a:noFill/>
        </p:spPr>
        <p:txBody>
          <a:bodyPr wrap="square">
            <a:spAutoFit/>
          </a:bodyPr>
          <a:lstStyle/>
          <a:p>
            <a:pPr marL="285750" indent="-285750">
              <a:lnSpc>
                <a:spcPct val="130000"/>
              </a:lnSpc>
              <a:spcAft>
                <a:spcPts val="600"/>
              </a:spcAft>
              <a:buClr>
                <a:schemeClr val="accent2"/>
              </a:buClr>
              <a:buFont typeface="Wingdings" panose="05000000000000000000" pitchFamily="2" charset="2"/>
              <a:buChar char="l"/>
            </a:pPr>
            <a:r>
              <a:rPr lang="en-US" altLang="zh-CN" dirty="0"/>
              <a:t>4</a:t>
            </a:r>
            <a:r>
              <a:rPr lang="en" altLang="zh-CN" dirty="0"/>
              <a:t>. Task merging in topology sorting</a:t>
            </a:r>
          </a:p>
        </p:txBody>
      </p:sp>
      <p:grpSp>
        <p:nvGrpSpPr>
          <p:cNvPr id="40" name="组合 39">
            <a:extLst>
              <a:ext uri="{FF2B5EF4-FFF2-40B4-BE49-F238E27FC236}">
                <a16:creationId xmlns:a16="http://schemas.microsoft.com/office/drawing/2014/main" id="{A138B297-8AA7-EE0F-CBFB-87C37BDC59EE}"/>
              </a:ext>
            </a:extLst>
          </p:cNvPr>
          <p:cNvGrpSpPr/>
          <p:nvPr/>
        </p:nvGrpSpPr>
        <p:grpSpPr>
          <a:xfrm>
            <a:off x="704023" y="2988741"/>
            <a:ext cx="3636499" cy="1796229"/>
            <a:chOff x="272326" y="2988741"/>
            <a:chExt cx="3636499" cy="1796229"/>
          </a:xfrm>
        </p:grpSpPr>
        <p:grpSp>
          <p:nvGrpSpPr>
            <p:cNvPr id="275" name="组合 274">
              <a:extLst>
                <a:ext uri="{FF2B5EF4-FFF2-40B4-BE49-F238E27FC236}">
                  <a16:creationId xmlns:a16="http://schemas.microsoft.com/office/drawing/2014/main" id="{7CE7C208-F0F8-32CE-B889-5E83D91E4C3C}"/>
                </a:ext>
              </a:extLst>
            </p:cNvPr>
            <p:cNvGrpSpPr/>
            <p:nvPr/>
          </p:nvGrpSpPr>
          <p:grpSpPr>
            <a:xfrm>
              <a:off x="272326" y="2988741"/>
              <a:ext cx="3636499" cy="617048"/>
              <a:chOff x="272326" y="1558264"/>
              <a:chExt cx="3636499" cy="617048"/>
            </a:xfrm>
          </p:grpSpPr>
          <p:sp>
            <p:nvSpPr>
              <p:cNvPr id="276" name="圆角矩形 275">
                <a:extLst>
                  <a:ext uri="{FF2B5EF4-FFF2-40B4-BE49-F238E27FC236}">
                    <a16:creationId xmlns:a16="http://schemas.microsoft.com/office/drawing/2014/main" id="{B05987BA-6A1E-D058-69D5-670AE31ED78B}"/>
                  </a:ext>
                </a:extLst>
              </p:cNvPr>
              <p:cNvSpPr/>
              <p:nvPr/>
            </p:nvSpPr>
            <p:spPr>
              <a:xfrm>
                <a:off x="272326" y="1558264"/>
                <a:ext cx="3636499" cy="617048"/>
              </a:xfrm>
              <a:prstGeom prst="roundRect">
                <a:avLst/>
              </a:prstGeom>
              <a:solidFill>
                <a:srgbClr val="4472C4">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7" name="矩形: 圆角 70">
                <a:extLst>
                  <a:ext uri="{FF2B5EF4-FFF2-40B4-BE49-F238E27FC236}">
                    <a16:creationId xmlns:a16="http://schemas.microsoft.com/office/drawing/2014/main" id="{67F63FE2-46B6-FB86-6039-BABA54625324}"/>
                  </a:ext>
                </a:extLst>
              </p:cNvPr>
              <p:cNvSpPr/>
              <p:nvPr/>
            </p:nvSpPr>
            <p:spPr>
              <a:xfrm>
                <a:off x="485361" y="1690977"/>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Color 1</a:t>
                </a:r>
              </a:p>
            </p:txBody>
          </p:sp>
          <p:sp>
            <p:nvSpPr>
              <p:cNvPr id="278" name="矩形: 圆角 70">
                <a:extLst>
                  <a:ext uri="{FF2B5EF4-FFF2-40B4-BE49-F238E27FC236}">
                    <a16:creationId xmlns:a16="http://schemas.microsoft.com/office/drawing/2014/main" id="{74C1E99A-F78B-437A-D6E2-3C34CE38F209}"/>
                  </a:ext>
                </a:extLst>
              </p:cNvPr>
              <p:cNvSpPr/>
              <p:nvPr/>
            </p:nvSpPr>
            <p:spPr>
              <a:xfrm>
                <a:off x="1314406" y="1690977"/>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Color 2</a:t>
                </a:r>
              </a:p>
            </p:txBody>
          </p:sp>
          <p:sp>
            <p:nvSpPr>
              <p:cNvPr id="279" name="矩形: 圆角 70">
                <a:extLst>
                  <a:ext uri="{FF2B5EF4-FFF2-40B4-BE49-F238E27FC236}">
                    <a16:creationId xmlns:a16="http://schemas.microsoft.com/office/drawing/2014/main" id="{B644A8DC-6732-47C4-FDE9-7A2B50DA37F8}"/>
                  </a:ext>
                </a:extLst>
              </p:cNvPr>
              <p:cNvSpPr/>
              <p:nvPr/>
            </p:nvSpPr>
            <p:spPr>
              <a:xfrm>
                <a:off x="2149739" y="1690977"/>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Color ……</a:t>
                </a:r>
              </a:p>
            </p:txBody>
          </p:sp>
          <p:sp>
            <p:nvSpPr>
              <p:cNvPr id="280" name="矩形: 圆角 70">
                <a:extLst>
                  <a:ext uri="{FF2B5EF4-FFF2-40B4-BE49-F238E27FC236}">
                    <a16:creationId xmlns:a16="http://schemas.microsoft.com/office/drawing/2014/main" id="{4A87E3EA-AC2F-89E4-5D9B-80B76E9C7250}"/>
                  </a:ext>
                </a:extLst>
              </p:cNvPr>
              <p:cNvSpPr/>
              <p:nvPr/>
            </p:nvSpPr>
            <p:spPr>
              <a:xfrm>
                <a:off x="2981614" y="1690977"/>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Color N</a:t>
                </a:r>
              </a:p>
            </p:txBody>
          </p:sp>
          <p:cxnSp>
            <p:nvCxnSpPr>
              <p:cNvPr id="281" name="直接箭头连接符 179">
                <a:extLst>
                  <a:ext uri="{FF2B5EF4-FFF2-40B4-BE49-F238E27FC236}">
                    <a16:creationId xmlns:a16="http://schemas.microsoft.com/office/drawing/2014/main" id="{EF9C749A-711F-DE38-6155-DE55933E0733}"/>
                  </a:ext>
                </a:extLst>
              </p:cNvPr>
              <p:cNvCxnSpPr>
                <a:cxnSpLocks/>
                <a:stCxn id="277" idx="3"/>
                <a:endCxn id="278" idx="1"/>
              </p:cNvCxnSpPr>
              <p:nvPr/>
            </p:nvCxnSpPr>
            <p:spPr>
              <a:xfrm>
                <a:off x="1136961" y="1871918"/>
                <a:ext cx="177445"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82" name="直接箭头连接符 179">
                <a:extLst>
                  <a:ext uri="{FF2B5EF4-FFF2-40B4-BE49-F238E27FC236}">
                    <a16:creationId xmlns:a16="http://schemas.microsoft.com/office/drawing/2014/main" id="{5B0A3C80-1433-A73C-D7DE-67A00923A54F}"/>
                  </a:ext>
                </a:extLst>
              </p:cNvPr>
              <p:cNvCxnSpPr>
                <a:cxnSpLocks/>
                <a:stCxn id="278" idx="3"/>
                <a:endCxn id="279" idx="1"/>
              </p:cNvCxnSpPr>
              <p:nvPr/>
            </p:nvCxnSpPr>
            <p:spPr>
              <a:xfrm>
                <a:off x="1966006" y="1871918"/>
                <a:ext cx="183733"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83" name="直接箭头连接符 179">
                <a:extLst>
                  <a:ext uri="{FF2B5EF4-FFF2-40B4-BE49-F238E27FC236}">
                    <a16:creationId xmlns:a16="http://schemas.microsoft.com/office/drawing/2014/main" id="{7194E7C7-F084-3D12-E056-AB4DE164E7A1}"/>
                  </a:ext>
                </a:extLst>
              </p:cNvPr>
              <p:cNvCxnSpPr>
                <a:cxnSpLocks/>
                <a:stCxn id="279" idx="3"/>
                <a:endCxn id="280" idx="1"/>
              </p:cNvCxnSpPr>
              <p:nvPr/>
            </p:nvCxnSpPr>
            <p:spPr>
              <a:xfrm>
                <a:off x="2801339" y="1871918"/>
                <a:ext cx="180275" cy="0"/>
              </a:xfrm>
              <a:prstGeom prst="straightConnector1">
                <a:avLst/>
              </a:prstGeom>
              <a:noFill/>
              <a:ln w="12700" cap="flat" cmpd="sng" algn="ctr">
                <a:solidFill>
                  <a:sysClr val="windowText" lastClr="000000"/>
                </a:solidFill>
                <a:prstDash val="solid"/>
                <a:miter lim="800000"/>
                <a:tailEnd type="triangle" w="sm" len="sm"/>
              </a:ln>
              <a:effectLst/>
            </p:spPr>
          </p:cxnSp>
        </p:grpSp>
        <p:sp>
          <p:nvSpPr>
            <p:cNvPr id="5" name="矩形: 圆角 70">
              <a:extLst>
                <a:ext uri="{FF2B5EF4-FFF2-40B4-BE49-F238E27FC236}">
                  <a16:creationId xmlns:a16="http://schemas.microsoft.com/office/drawing/2014/main" id="{A828F8A6-316D-D229-26EB-BA62E1F54C5E}"/>
                </a:ext>
              </a:extLst>
            </p:cNvPr>
            <p:cNvSpPr/>
            <p:nvPr/>
          </p:nvSpPr>
          <p:spPr>
            <a:xfrm>
              <a:off x="1777205" y="4353408"/>
              <a:ext cx="745068" cy="43156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p:txBody>
        </p:sp>
        <p:sp>
          <p:nvSpPr>
            <p:cNvPr id="38" name="下箭头 37">
              <a:extLst>
                <a:ext uri="{FF2B5EF4-FFF2-40B4-BE49-F238E27FC236}">
                  <a16:creationId xmlns:a16="http://schemas.microsoft.com/office/drawing/2014/main" id="{DA3857F3-E984-3711-2589-E5C9EC79B4B2}"/>
                </a:ext>
              </a:extLst>
            </p:cNvPr>
            <p:cNvSpPr/>
            <p:nvPr/>
          </p:nvSpPr>
          <p:spPr>
            <a:xfrm rot="10800000">
              <a:off x="2048763" y="3728258"/>
              <a:ext cx="201952" cy="458003"/>
            </a:xfrm>
            <a:prstGeom prst="downArrow">
              <a:avLst/>
            </a:prstGeom>
            <a:solidFill>
              <a:srgbClr val="4472C4">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9" name="图片 38">
            <a:extLst>
              <a:ext uri="{FF2B5EF4-FFF2-40B4-BE49-F238E27FC236}">
                <a16:creationId xmlns:a16="http://schemas.microsoft.com/office/drawing/2014/main" id="{F775823B-80F9-6F2D-124C-ED1378339997}"/>
              </a:ext>
            </a:extLst>
          </p:cNvPr>
          <p:cNvPicPr>
            <a:picLocks noChangeAspect="1"/>
          </p:cNvPicPr>
          <p:nvPr/>
        </p:nvPicPr>
        <p:blipFill>
          <a:blip r:embed="rId3"/>
          <a:stretch>
            <a:fillRect/>
          </a:stretch>
        </p:blipFill>
        <p:spPr>
          <a:xfrm>
            <a:off x="4670331" y="2172447"/>
            <a:ext cx="6292504" cy="3213646"/>
          </a:xfrm>
          <a:prstGeom prst="rect">
            <a:avLst/>
          </a:prstGeom>
        </p:spPr>
      </p:pic>
    </p:spTree>
    <p:extLst>
      <p:ext uri="{BB962C8B-B14F-4D97-AF65-F5344CB8AC3E}">
        <p14:creationId xmlns:p14="http://schemas.microsoft.com/office/powerpoint/2010/main" val="4328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7" y="-5193"/>
            <a:ext cx="9283203" cy="1307592"/>
          </a:xfrm>
        </p:spPr>
        <p:txBody>
          <a:bodyPr/>
          <a:lstStyle/>
          <a:p>
            <a:r>
              <a:rPr lang="en-US" altLang="zh-CN" dirty="0"/>
              <a:t>Maximize parallelism and convergence</a:t>
            </a:r>
            <a:endParaRPr lang="en-US" dirty="0"/>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13</a:t>
            </a:fld>
            <a:endParaRPr lang="en-US" dirty="0"/>
          </a:p>
        </p:txBody>
      </p:sp>
      <p:sp>
        <p:nvSpPr>
          <p:cNvPr id="8" name="文本框 7">
            <a:extLst>
              <a:ext uri="{FF2B5EF4-FFF2-40B4-BE49-F238E27FC236}">
                <a16:creationId xmlns:a16="http://schemas.microsoft.com/office/drawing/2014/main" id="{F7548452-455F-F956-2BA9-2948B4E25509}"/>
              </a:ext>
            </a:extLst>
          </p:cNvPr>
          <p:cNvSpPr txBox="1"/>
          <p:nvPr/>
        </p:nvSpPr>
        <p:spPr>
          <a:xfrm>
            <a:off x="262641" y="1471907"/>
            <a:ext cx="11739266" cy="775084"/>
          </a:xfrm>
          <a:prstGeom prst="rect">
            <a:avLst/>
          </a:prstGeom>
          <a:noFill/>
        </p:spPr>
        <p:txBody>
          <a:bodyPr wrap="square">
            <a:spAutoFit/>
          </a:bodyPr>
          <a:lstStyle/>
          <a:p>
            <a:pPr marL="285750" indent="-285750">
              <a:lnSpc>
                <a:spcPct val="130000"/>
              </a:lnSpc>
              <a:spcAft>
                <a:spcPts val="600"/>
              </a:spcAft>
              <a:buClr>
                <a:schemeClr val="accent2"/>
              </a:buClr>
              <a:buFont typeface="Wingdings" panose="05000000000000000000" pitchFamily="2" charset="2"/>
              <a:buChar char="l"/>
            </a:pPr>
            <a:r>
              <a:rPr lang="en-US" altLang="zh-CN" dirty="0"/>
              <a:t>5</a:t>
            </a:r>
            <a:r>
              <a:rPr lang="en" altLang="zh-CN" dirty="0"/>
              <a:t>. Summarized different data flow situations, designed and compared different data transmission and conflict handling strategies</a:t>
            </a:r>
          </a:p>
        </p:txBody>
      </p:sp>
      <p:pic>
        <p:nvPicPr>
          <p:cNvPr id="2" name="图片 1">
            <a:extLst>
              <a:ext uri="{FF2B5EF4-FFF2-40B4-BE49-F238E27FC236}">
                <a16:creationId xmlns:a16="http://schemas.microsoft.com/office/drawing/2014/main" id="{273FA441-FD35-B564-7F3D-6C7A3253BC77}"/>
              </a:ext>
            </a:extLst>
          </p:cNvPr>
          <p:cNvPicPr>
            <a:picLocks noChangeAspect="1"/>
          </p:cNvPicPr>
          <p:nvPr/>
        </p:nvPicPr>
        <p:blipFill>
          <a:blip r:embed="rId3"/>
          <a:stretch>
            <a:fillRect/>
          </a:stretch>
        </p:blipFill>
        <p:spPr>
          <a:xfrm>
            <a:off x="128986" y="2806823"/>
            <a:ext cx="4820816" cy="2346289"/>
          </a:xfrm>
          <a:prstGeom prst="rect">
            <a:avLst/>
          </a:prstGeom>
        </p:spPr>
      </p:pic>
      <p:sp>
        <p:nvSpPr>
          <p:cNvPr id="9" name="文本框 8">
            <a:extLst>
              <a:ext uri="{FF2B5EF4-FFF2-40B4-BE49-F238E27FC236}">
                <a16:creationId xmlns:a16="http://schemas.microsoft.com/office/drawing/2014/main" id="{2B309EAF-C4D1-306E-FDB6-19C056461FA8}"/>
              </a:ext>
            </a:extLst>
          </p:cNvPr>
          <p:cNvSpPr txBox="1"/>
          <p:nvPr/>
        </p:nvSpPr>
        <p:spPr>
          <a:xfrm>
            <a:off x="1269201" y="5153112"/>
            <a:ext cx="2946748" cy="379078"/>
          </a:xfrm>
          <a:prstGeom prst="rect">
            <a:avLst/>
          </a:prstGeom>
          <a:noFill/>
        </p:spPr>
        <p:txBody>
          <a:bodyPr wrap="square">
            <a:spAutoFit/>
          </a:bodyPr>
          <a:lstStyle/>
          <a:p>
            <a:pPr>
              <a:lnSpc>
                <a:spcPct val="130000"/>
              </a:lnSpc>
              <a:spcAft>
                <a:spcPts val="600"/>
              </a:spcAft>
              <a:buClr>
                <a:schemeClr val="accent2"/>
              </a:buClr>
            </a:pPr>
            <a:r>
              <a:rPr lang="en" altLang="zh-CN" sz="1600" dirty="0"/>
              <a:t>Data-Communication Case</a:t>
            </a:r>
          </a:p>
        </p:txBody>
      </p:sp>
      <p:sp>
        <p:nvSpPr>
          <p:cNvPr id="11" name="文本框 10">
            <a:extLst>
              <a:ext uri="{FF2B5EF4-FFF2-40B4-BE49-F238E27FC236}">
                <a16:creationId xmlns:a16="http://schemas.microsoft.com/office/drawing/2014/main" id="{24F161C1-A29D-1EC0-37D2-4C0D123102EF}"/>
              </a:ext>
            </a:extLst>
          </p:cNvPr>
          <p:cNvSpPr txBox="1"/>
          <p:nvPr/>
        </p:nvSpPr>
        <p:spPr>
          <a:xfrm>
            <a:off x="6239041" y="3926191"/>
            <a:ext cx="3727349" cy="414985"/>
          </a:xfrm>
          <a:prstGeom prst="rect">
            <a:avLst/>
          </a:prstGeom>
          <a:noFill/>
        </p:spPr>
        <p:txBody>
          <a:bodyPr wrap="square">
            <a:spAutoFit/>
          </a:bodyPr>
          <a:lstStyle/>
          <a:p>
            <a:pPr algn="r">
              <a:lnSpc>
                <a:spcPct val="130000"/>
              </a:lnSpc>
              <a:spcAft>
                <a:spcPts val="600"/>
              </a:spcAft>
              <a:buClr>
                <a:schemeClr val="accent2"/>
              </a:buClr>
            </a:pPr>
            <a:r>
              <a:rPr lang="en" altLang="zh-CN" dirty="0"/>
              <a:t>Averaging Positions</a:t>
            </a:r>
          </a:p>
        </p:txBody>
      </p:sp>
      <p:sp>
        <p:nvSpPr>
          <p:cNvPr id="12" name="文本框 11">
            <a:extLst>
              <a:ext uri="{FF2B5EF4-FFF2-40B4-BE49-F238E27FC236}">
                <a16:creationId xmlns:a16="http://schemas.microsoft.com/office/drawing/2014/main" id="{BC08B3A1-D2AF-B8D5-DE88-9A65B40FC03F}"/>
              </a:ext>
            </a:extLst>
          </p:cNvPr>
          <p:cNvSpPr txBox="1"/>
          <p:nvPr/>
        </p:nvSpPr>
        <p:spPr>
          <a:xfrm>
            <a:off x="6788251" y="5997133"/>
            <a:ext cx="3577386" cy="414985"/>
          </a:xfrm>
          <a:prstGeom prst="rect">
            <a:avLst/>
          </a:prstGeom>
          <a:noFill/>
        </p:spPr>
        <p:txBody>
          <a:bodyPr wrap="square">
            <a:spAutoFit/>
          </a:bodyPr>
          <a:lstStyle/>
          <a:p>
            <a:pPr algn="r">
              <a:lnSpc>
                <a:spcPct val="130000"/>
              </a:lnSpc>
              <a:spcAft>
                <a:spcPts val="600"/>
              </a:spcAft>
              <a:buClr>
                <a:schemeClr val="accent2"/>
              </a:buClr>
            </a:pPr>
            <a:r>
              <a:rPr lang="en" altLang="zh-CN" dirty="0"/>
              <a:t>Averaging Displacements</a:t>
            </a:r>
          </a:p>
        </p:txBody>
      </p:sp>
      <p:pic>
        <p:nvPicPr>
          <p:cNvPr id="14" name="图片 13">
            <a:extLst>
              <a:ext uri="{FF2B5EF4-FFF2-40B4-BE49-F238E27FC236}">
                <a16:creationId xmlns:a16="http://schemas.microsoft.com/office/drawing/2014/main" id="{0BE8EDBE-BC77-FD0B-DACA-4F4F0915076D}"/>
              </a:ext>
            </a:extLst>
          </p:cNvPr>
          <p:cNvPicPr>
            <a:picLocks noChangeAspect="1"/>
          </p:cNvPicPr>
          <p:nvPr/>
        </p:nvPicPr>
        <p:blipFill>
          <a:blip r:embed="rId4"/>
          <a:stretch>
            <a:fillRect/>
          </a:stretch>
        </p:blipFill>
        <p:spPr>
          <a:xfrm>
            <a:off x="5765861" y="2263773"/>
            <a:ext cx="5971491" cy="1716194"/>
          </a:xfrm>
          <a:prstGeom prst="rect">
            <a:avLst/>
          </a:prstGeom>
        </p:spPr>
      </p:pic>
      <p:pic>
        <p:nvPicPr>
          <p:cNvPr id="15" name="图片 14">
            <a:extLst>
              <a:ext uri="{FF2B5EF4-FFF2-40B4-BE49-F238E27FC236}">
                <a16:creationId xmlns:a16="http://schemas.microsoft.com/office/drawing/2014/main" id="{B3A7CB5D-9245-D7FF-EC41-A06E5BFAB2B7}"/>
              </a:ext>
            </a:extLst>
          </p:cNvPr>
          <p:cNvPicPr>
            <a:picLocks noChangeAspect="1"/>
          </p:cNvPicPr>
          <p:nvPr/>
        </p:nvPicPr>
        <p:blipFill>
          <a:blip r:embed="rId5"/>
          <a:stretch>
            <a:fillRect/>
          </a:stretch>
        </p:blipFill>
        <p:spPr>
          <a:xfrm>
            <a:off x="5798319" y="4341176"/>
            <a:ext cx="5939033" cy="1726150"/>
          </a:xfrm>
          <a:prstGeom prst="rect">
            <a:avLst/>
          </a:prstGeom>
        </p:spPr>
      </p:pic>
      <p:pic>
        <p:nvPicPr>
          <p:cNvPr id="16" name="图片 15">
            <a:extLst>
              <a:ext uri="{FF2B5EF4-FFF2-40B4-BE49-F238E27FC236}">
                <a16:creationId xmlns:a16="http://schemas.microsoft.com/office/drawing/2014/main" id="{00938C18-A389-A120-E412-79CE5795304A}"/>
              </a:ext>
            </a:extLst>
          </p:cNvPr>
          <p:cNvPicPr>
            <a:picLocks noChangeAspect="1"/>
          </p:cNvPicPr>
          <p:nvPr/>
        </p:nvPicPr>
        <p:blipFill>
          <a:blip r:embed="rId6"/>
          <a:stretch>
            <a:fillRect/>
          </a:stretch>
        </p:blipFill>
        <p:spPr>
          <a:xfrm>
            <a:off x="6826757" y="2195234"/>
            <a:ext cx="4040421" cy="3876897"/>
          </a:xfrm>
          <a:prstGeom prst="rect">
            <a:avLst/>
          </a:prstGeom>
        </p:spPr>
      </p:pic>
    </p:spTree>
    <p:extLst>
      <p:ext uri="{BB962C8B-B14F-4D97-AF65-F5344CB8AC3E}">
        <p14:creationId xmlns:p14="http://schemas.microsoft.com/office/powerpoint/2010/main" val="25051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1" grpId="1"/>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7" y="-5193"/>
            <a:ext cx="9283203" cy="1307592"/>
          </a:xfrm>
        </p:spPr>
        <p:txBody>
          <a:bodyPr/>
          <a:lstStyle/>
          <a:p>
            <a:r>
              <a:rPr lang="en-US" altLang="zh-CN" dirty="0"/>
              <a:t>Speedup</a:t>
            </a:r>
            <a:endParaRPr lang="en-US" dirty="0"/>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14</a:t>
            </a:fld>
            <a:endParaRPr lang="en-US" dirty="0"/>
          </a:p>
        </p:txBody>
      </p:sp>
      <p:grpSp>
        <p:nvGrpSpPr>
          <p:cNvPr id="15" name="组合 14">
            <a:extLst>
              <a:ext uri="{FF2B5EF4-FFF2-40B4-BE49-F238E27FC236}">
                <a16:creationId xmlns:a16="http://schemas.microsoft.com/office/drawing/2014/main" id="{A93353F7-55DB-DF90-5C08-C100A31FAD14}"/>
              </a:ext>
            </a:extLst>
          </p:cNvPr>
          <p:cNvGrpSpPr/>
          <p:nvPr/>
        </p:nvGrpSpPr>
        <p:grpSpPr>
          <a:xfrm>
            <a:off x="292100" y="1379478"/>
            <a:ext cx="11334820" cy="2549421"/>
            <a:chOff x="292100" y="1379478"/>
            <a:chExt cx="11334820" cy="2549421"/>
          </a:xfrm>
        </p:grpSpPr>
        <p:pic>
          <p:nvPicPr>
            <p:cNvPr id="2" name="图片 1">
              <a:extLst>
                <a:ext uri="{FF2B5EF4-FFF2-40B4-BE49-F238E27FC236}">
                  <a16:creationId xmlns:a16="http://schemas.microsoft.com/office/drawing/2014/main" id="{27598BB0-BD77-3FEB-A2BC-D01FE010279C}"/>
                </a:ext>
              </a:extLst>
            </p:cNvPr>
            <p:cNvPicPr>
              <a:picLocks noChangeAspect="1"/>
            </p:cNvPicPr>
            <p:nvPr/>
          </p:nvPicPr>
          <p:blipFill>
            <a:blip r:embed="rId3"/>
            <a:stretch>
              <a:fillRect/>
            </a:stretch>
          </p:blipFill>
          <p:spPr>
            <a:xfrm>
              <a:off x="292100" y="1379478"/>
              <a:ext cx="11334820" cy="2131669"/>
            </a:xfrm>
            <a:prstGeom prst="rect">
              <a:avLst/>
            </a:prstGeom>
          </p:spPr>
        </p:pic>
        <p:sp>
          <p:nvSpPr>
            <p:cNvPr id="5" name="文本框 4">
              <a:extLst>
                <a:ext uri="{FF2B5EF4-FFF2-40B4-BE49-F238E27FC236}">
                  <a16:creationId xmlns:a16="http://schemas.microsoft.com/office/drawing/2014/main" id="{C73B4BF5-9979-8C3D-3341-C7357BE19A28}"/>
                </a:ext>
              </a:extLst>
            </p:cNvPr>
            <p:cNvSpPr txBox="1"/>
            <p:nvPr/>
          </p:nvSpPr>
          <p:spPr>
            <a:xfrm>
              <a:off x="3360153" y="3467234"/>
              <a:ext cx="4851402" cy="461665"/>
            </a:xfrm>
            <a:prstGeom prst="rect">
              <a:avLst/>
            </a:prstGeom>
            <a:noFill/>
          </p:spPr>
          <p:txBody>
            <a:bodyPr wrap="square">
              <a:spAutoFit/>
            </a:bodyPr>
            <a:lstStyle/>
            <a:p>
              <a:pPr algn="ctr"/>
              <a:r>
                <a:rPr lang="en-US" altLang="zh-CN" sz="2400" dirty="0">
                  <a:latin typeface="华文楷体" panose="02010600040101010101" pitchFamily="2" charset="-122"/>
                  <a:ea typeface="华文楷体" panose="02010600040101010101" pitchFamily="2" charset="-122"/>
                </a:rPr>
                <a:t>M3 Max:</a:t>
              </a:r>
              <a:r>
                <a:rPr lang="zh-CN" altLang="en-US" sz="2400" dirty="0">
                  <a:latin typeface="华文楷体" panose="02010600040101010101" pitchFamily="2" charset="-122"/>
                  <a:ea typeface="华文楷体" panose="02010600040101010101" pitchFamily="2" charset="-122"/>
                </a:rPr>
                <a:t> </a:t>
              </a:r>
              <a:r>
                <a:rPr lang="en-US" altLang="zh-CN" sz="2400" dirty="0">
                  <a:latin typeface="华文楷体" panose="02010600040101010101" pitchFamily="2" charset="-122"/>
                  <a:ea typeface="华文楷体" panose="02010600040101010101" pitchFamily="2" charset="-122"/>
                </a:rPr>
                <a:t>16 Core CPU, 40 Core GPU</a:t>
              </a:r>
              <a:endParaRPr lang="zh-CN" altLang="en-US" sz="2400" dirty="0">
                <a:latin typeface="华文楷体" panose="02010600040101010101" pitchFamily="2" charset="-122"/>
                <a:ea typeface="华文楷体" panose="02010600040101010101" pitchFamily="2" charset="-122"/>
              </a:endParaRPr>
            </a:p>
          </p:txBody>
        </p:sp>
      </p:grpSp>
      <p:grpSp>
        <p:nvGrpSpPr>
          <p:cNvPr id="18" name="组合 17">
            <a:extLst>
              <a:ext uri="{FF2B5EF4-FFF2-40B4-BE49-F238E27FC236}">
                <a16:creationId xmlns:a16="http://schemas.microsoft.com/office/drawing/2014/main" id="{B6A21F8B-DD10-7ECB-DE8C-476910725EBD}"/>
              </a:ext>
            </a:extLst>
          </p:cNvPr>
          <p:cNvGrpSpPr/>
          <p:nvPr/>
        </p:nvGrpSpPr>
        <p:grpSpPr>
          <a:xfrm>
            <a:off x="2768448" y="4136139"/>
            <a:ext cx="6034811" cy="2264343"/>
            <a:chOff x="429207" y="4136139"/>
            <a:chExt cx="6034811" cy="2264343"/>
          </a:xfrm>
        </p:grpSpPr>
        <p:pic>
          <p:nvPicPr>
            <p:cNvPr id="3" name="图片 2">
              <a:extLst>
                <a:ext uri="{FF2B5EF4-FFF2-40B4-BE49-F238E27FC236}">
                  <a16:creationId xmlns:a16="http://schemas.microsoft.com/office/drawing/2014/main" id="{C428F6E6-2774-4DE3-9E41-2F185ABE5775}"/>
                </a:ext>
              </a:extLst>
            </p:cNvPr>
            <p:cNvPicPr>
              <a:picLocks noChangeAspect="1"/>
            </p:cNvPicPr>
            <p:nvPr/>
          </p:nvPicPr>
          <p:blipFill>
            <a:blip r:embed="rId4"/>
            <a:stretch>
              <a:fillRect/>
            </a:stretch>
          </p:blipFill>
          <p:spPr>
            <a:xfrm>
              <a:off x="429207" y="4136139"/>
              <a:ext cx="6034811" cy="1880516"/>
            </a:xfrm>
            <a:prstGeom prst="rect">
              <a:avLst/>
            </a:prstGeom>
          </p:spPr>
        </p:pic>
        <p:sp>
          <p:nvSpPr>
            <p:cNvPr id="8" name="文本框 7">
              <a:extLst>
                <a:ext uri="{FF2B5EF4-FFF2-40B4-BE49-F238E27FC236}">
                  <a16:creationId xmlns:a16="http://schemas.microsoft.com/office/drawing/2014/main" id="{C76010BB-0F5F-6D0A-839A-3B12F18631F2}"/>
                </a:ext>
              </a:extLst>
            </p:cNvPr>
            <p:cNvSpPr txBox="1"/>
            <p:nvPr/>
          </p:nvSpPr>
          <p:spPr>
            <a:xfrm>
              <a:off x="1020911" y="5938817"/>
              <a:ext cx="4851402" cy="461665"/>
            </a:xfrm>
            <a:prstGeom prst="rect">
              <a:avLst/>
            </a:prstGeom>
            <a:noFill/>
          </p:spPr>
          <p:txBody>
            <a:bodyPr wrap="square">
              <a:spAutoFit/>
            </a:bodyPr>
            <a:lstStyle/>
            <a:p>
              <a:pPr algn="ctr"/>
              <a:r>
                <a:rPr lang="en-US" altLang="zh-CN" sz="2400" dirty="0">
                  <a:latin typeface="华文楷体" panose="02010600040101010101" pitchFamily="2" charset="-122"/>
                  <a:ea typeface="华文楷体" panose="02010600040101010101" pitchFamily="2" charset="-122"/>
                </a:rPr>
                <a:t>M2 Max:</a:t>
              </a:r>
              <a:r>
                <a:rPr lang="zh-CN" altLang="en-US" sz="2400" dirty="0">
                  <a:latin typeface="华文楷体" panose="02010600040101010101" pitchFamily="2" charset="-122"/>
                  <a:ea typeface="华文楷体" panose="02010600040101010101" pitchFamily="2" charset="-122"/>
                </a:rPr>
                <a:t> </a:t>
              </a:r>
              <a:r>
                <a:rPr lang="en-US" altLang="zh-CN" sz="2400" dirty="0">
                  <a:latin typeface="华文楷体" panose="02010600040101010101" pitchFamily="2" charset="-122"/>
                  <a:ea typeface="华文楷体" panose="02010600040101010101" pitchFamily="2" charset="-122"/>
                </a:rPr>
                <a:t>12 Core CPU, 30 Core GPU</a:t>
              </a:r>
              <a:endParaRPr lang="zh-CN" altLang="en-US" sz="2400" dirty="0">
                <a:latin typeface="华文楷体" panose="02010600040101010101" pitchFamily="2" charset="-122"/>
                <a:ea typeface="华文楷体" panose="02010600040101010101" pitchFamily="2" charset="-122"/>
              </a:endParaRPr>
            </a:p>
          </p:txBody>
        </p:sp>
      </p:grpSp>
      <p:sp>
        <p:nvSpPr>
          <p:cNvPr id="9" name="矩形 8">
            <a:extLst>
              <a:ext uri="{FF2B5EF4-FFF2-40B4-BE49-F238E27FC236}">
                <a16:creationId xmlns:a16="http://schemas.microsoft.com/office/drawing/2014/main" id="{F0449B97-51E0-866E-E2F3-5D0BC5E320DB}"/>
              </a:ext>
            </a:extLst>
          </p:cNvPr>
          <p:cNvSpPr/>
          <p:nvPr/>
        </p:nvSpPr>
        <p:spPr>
          <a:xfrm>
            <a:off x="10027402" y="1755105"/>
            <a:ext cx="1659327" cy="1756042"/>
          </a:xfrm>
          <a:prstGeom prst="rect">
            <a:avLst/>
          </a:prstGeom>
          <a:noFill/>
          <a:ln w="28575">
            <a:solidFill>
              <a:srgbClr val="FF0000"/>
            </a:solidFill>
            <a:prstDash val="sysDash"/>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6441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7" y="-5193"/>
            <a:ext cx="9283203" cy="1307592"/>
          </a:xfrm>
        </p:spPr>
        <p:txBody>
          <a:bodyPr/>
          <a:lstStyle/>
          <a:p>
            <a:r>
              <a:rPr lang="en-US" dirty="0"/>
              <a:t>Promote to other simulation methods</a:t>
            </a:r>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15</a:t>
            </a:fld>
            <a:endParaRPr lang="en-US" dirty="0"/>
          </a:p>
        </p:txBody>
      </p:sp>
      <p:grpSp>
        <p:nvGrpSpPr>
          <p:cNvPr id="29" name="组合 28">
            <a:extLst>
              <a:ext uri="{FF2B5EF4-FFF2-40B4-BE49-F238E27FC236}">
                <a16:creationId xmlns:a16="http://schemas.microsoft.com/office/drawing/2014/main" id="{0955484C-08F3-543E-B99E-50F988A9027F}"/>
              </a:ext>
            </a:extLst>
          </p:cNvPr>
          <p:cNvGrpSpPr/>
          <p:nvPr/>
        </p:nvGrpSpPr>
        <p:grpSpPr>
          <a:xfrm>
            <a:off x="254892" y="1517553"/>
            <a:ext cx="7755794" cy="1566748"/>
            <a:chOff x="254892" y="1517553"/>
            <a:chExt cx="7755794" cy="1566748"/>
          </a:xfrm>
        </p:grpSpPr>
        <p:pic>
          <p:nvPicPr>
            <p:cNvPr id="18" name="图片 17">
              <a:extLst>
                <a:ext uri="{FF2B5EF4-FFF2-40B4-BE49-F238E27FC236}">
                  <a16:creationId xmlns:a16="http://schemas.microsoft.com/office/drawing/2014/main" id="{1B9EF23D-6E79-19C2-1875-A965A7766D71}"/>
                </a:ext>
              </a:extLst>
            </p:cNvPr>
            <p:cNvPicPr>
              <a:picLocks noChangeAspect="1"/>
            </p:cNvPicPr>
            <p:nvPr/>
          </p:nvPicPr>
          <p:blipFill>
            <a:blip r:embed="rId3"/>
            <a:stretch>
              <a:fillRect/>
            </a:stretch>
          </p:blipFill>
          <p:spPr>
            <a:xfrm>
              <a:off x="254892" y="1517553"/>
              <a:ext cx="6770499" cy="1277353"/>
            </a:xfrm>
            <a:prstGeom prst="rect">
              <a:avLst/>
            </a:prstGeom>
          </p:spPr>
        </p:pic>
        <p:sp>
          <p:nvSpPr>
            <p:cNvPr id="22" name="文本框 21">
              <a:extLst>
                <a:ext uri="{FF2B5EF4-FFF2-40B4-BE49-F238E27FC236}">
                  <a16:creationId xmlns:a16="http://schemas.microsoft.com/office/drawing/2014/main" id="{048FAE93-1F3A-2453-8B93-DA254BC644D4}"/>
                </a:ext>
              </a:extLst>
            </p:cNvPr>
            <p:cNvSpPr txBox="1"/>
            <p:nvPr/>
          </p:nvSpPr>
          <p:spPr>
            <a:xfrm>
              <a:off x="1915978" y="2671816"/>
              <a:ext cx="6094708" cy="412485"/>
            </a:xfrm>
            <a:prstGeom prst="rect">
              <a:avLst/>
            </a:prstGeom>
            <a:noFill/>
          </p:spPr>
          <p:txBody>
            <a:bodyPr wrap="square">
              <a:spAutoFit/>
            </a:bodyPr>
            <a:lstStyle/>
            <a:p>
              <a:pPr marL="285750" indent="-285750">
                <a:lnSpc>
                  <a:spcPct val="130000"/>
                </a:lnSpc>
                <a:spcAft>
                  <a:spcPts val="600"/>
                </a:spcAft>
                <a:buClr>
                  <a:schemeClr val="accent2"/>
                </a:buClr>
                <a:buFont typeface="Wingdings" panose="05000000000000000000" pitchFamily="2" charset="2"/>
                <a:buChar char="l"/>
              </a:pPr>
              <a:r>
                <a:rPr lang="en" altLang="zh-CN" dirty="0"/>
                <a:t>Gradient Descent</a:t>
              </a:r>
              <a:r>
                <a:rPr lang="zh-CN" altLang="en" dirty="0"/>
                <a:t>（</a:t>
              </a:r>
              <a:r>
                <a:rPr lang="en" altLang="zh-CN" dirty="0"/>
                <a:t>SIG 2016</a:t>
              </a:r>
              <a:r>
                <a:rPr lang="zh-CN" altLang="en" dirty="0"/>
                <a:t>）</a:t>
              </a:r>
            </a:p>
          </p:txBody>
        </p:sp>
      </p:grpSp>
      <p:grpSp>
        <p:nvGrpSpPr>
          <p:cNvPr id="30" name="组合 29">
            <a:extLst>
              <a:ext uri="{FF2B5EF4-FFF2-40B4-BE49-F238E27FC236}">
                <a16:creationId xmlns:a16="http://schemas.microsoft.com/office/drawing/2014/main" id="{D4FAB999-D57C-CBE4-C326-B3BB5506CF91}"/>
              </a:ext>
            </a:extLst>
          </p:cNvPr>
          <p:cNvGrpSpPr/>
          <p:nvPr/>
        </p:nvGrpSpPr>
        <p:grpSpPr>
          <a:xfrm>
            <a:off x="226804" y="3225520"/>
            <a:ext cx="6770501" cy="1624814"/>
            <a:chOff x="226804" y="3225520"/>
            <a:chExt cx="6770501" cy="1624814"/>
          </a:xfrm>
        </p:grpSpPr>
        <p:pic>
          <p:nvPicPr>
            <p:cNvPr id="14" name="图片 13">
              <a:extLst>
                <a:ext uri="{FF2B5EF4-FFF2-40B4-BE49-F238E27FC236}">
                  <a16:creationId xmlns:a16="http://schemas.microsoft.com/office/drawing/2014/main" id="{B51AFEDD-8100-FFA9-2B00-60B22FDBAAFC}"/>
                </a:ext>
              </a:extLst>
            </p:cNvPr>
            <p:cNvPicPr>
              <a:picLocks noChangeAspect="1"/>
            </p:cNvPicPr>
            <p:nvPr/>
          </p:nvPicPr>
          <p:blipFill>
            <a:blip r:embed="rId4"/>
            <a:stretch>
              <a:fillRect/>
            </a:stretch>
          </p:blipFill>
          <p:spPr>
            <a:xfrm>
              <a:off x="226804" y="3225520"/>
              <a:ext cx="6770501" cy="1277353"/>
            </a:xfrm>
            <a:prstGeom prst="rect">
              <a:avLst/>
            </a:prstGeom>
          </p:spPr>
        </p:pic>
        <p:sp>
          <p:nvSpPr>
            <p:cNvPr id="24" name="文本框 23">
              <a:extLst>
                <a:ext uri="{FF2B5EF4-FFF2-40B4-BE49-F238E27FC236}">
                  <a16:creationId xmlns:a16="http://schemas.microsoft.com/office/drawing/2014/main" id="{CE696A9F-0A37-41FE-10B3-033FFC18334C}"/>
                </a:ext>
              </a:extLst>
            </p:cNvPr>
            <p:cNvSpPr txBox="1"/>
            <p:nvPr/>
          </p:nvSpPr>
          <p:spPr>
            <a:xfrm>
              <a:off x="1937224" y="4437849"/>
              <a:ext cx="4448078" cy="412485"/>
            </a:xfrm>
            <a:prstGeom prst="rect">
              <a:avLst/>
            </a:prstGeom>
            <a:noFill/>
          </p:spPr>
          <p:txBody>
            <a:bodyPr wrap="square">
              <a:spAutoFit/>
            </a:bodyPr>
            <a:lstStyle/>
            <a:p>
              <a:pPr marL="285750" indent="-285750">
                <a:lnSpc>
                  <a:spcPct val="130000"/>
                </a:lnSpc>
                <a:spcAft>
                  <a:spcPts val="600"/>
                </a:spcAft>
                <a:buClr>
                  <a:schemeClr val="accent2"/>
                </a:buClr>
                <a:buFont typeface="Wingdings" panose="05000000000000000000" pitchFamily="2" charset="2"/>
                <a:buChar char="l"/>
              </a:pPr>
              <a:r>
                <a:rPr lang="en" altLang="zh-CN" dirty="0"/>
                <a:t>Vertex Block Descent</a:t>
              </a:r>
              <a:r>
                <a:rPr lang="zh-CN" altLang="en" dirty="0"/>
                <a:t>（</a:t>
              </a:r>
              <a:r>
                <a:rPr lang="en" altLang="zh-CN" dirty="0"/>
                <a:t>SIG 2024</a:t>
              </a:r>
              <a:r>
                <a:rPr lang="zh-CN" altLang="en" dirty="0"/>
                <a:t>）</a:t>
              </a:r>
            </a:p>
          </p:txBody>
        </p:sp>
      </p:grpSp>
      <p:grpSp>
        <p:nvGrpSpPr>
          <p:cNvPr id="31" name="组合 30">
            <a:extLst>
              <a:ext uri="{FF2B5EF4-FFF2-40B4-BE49-F238E27FC236}">
                <a16:creationId xmlns:a16="http://schemas.microsoft.com/office/drawing/2014/main" id="{583D9597-AD51-6468-B7B8-533AB9F31B30}"/>
              </a:ext>
            </a:extLst>
          </p:cNvPr>
          <p:cNvGrpSpPr/>
          <p:nvPr/>
        </p:nvGrpSpPr>
        <p:grpSpPr>
          <a:xfrm>
            <a:off x="226805" y="4915358"/>
            <a:ext cx="6770500" cy="1634032"/>
            <a:chOff x="226805" y="4915358"/>
            <a:chExt cx="6770500" cy="1634032"/>
          </a:xfrm>
        </p:grpSpPr>
        <p:pic>
          <p:nvPicPr>
            <p:cNvPr id="16" name="图片 15">
              <a:extLst>
                <a:ext uri="{FF2B5EF4-FFF2-40B4-BE49-F238E27FC236}">
                  <a16:creationId xmlns:a16="http://schemas.microsoft.com/office/drawing/2014/main" id="{EEFA05B7-254C-AB6D-97D5-ACD91BB1D5ED}"/>
                </a:ext>
              </a:extLst>
            </p:cNvPr>
            <p:cNvPicPr>
              <a:picLocks noChangeAspect="1"/>
            </p:cNvPicPr>
            <p:nvPr/>
          </p:nvPicPr>
          <p:blipFill>
            <a:blip r:embed="rId5"/>
            <a:stretch>
              <a:fillRect/>
            </a:stretch>
          </p:blipFill>
          <p:spPr>
            <a:xfrm>
              <a:off x="226805" y="4915358"/>
              <a:ext cx="6770500" cy="1316185"/>
            </a:xfrm>
            <a:prstGeom prst="rect">
              <a:avLst/>
            </a:prstGeom>
          </p:spPr>
        </p:pic>
        <p:sp>
          <p:nvSpPr>
            <p:cNvPr id="26" name="文本框 25">
              <a:extLst>
                <a:ext uri="{FF2B5EF4-FFF2-40B4-BE49-F238E27FC236}">
                  <a16:creationId xmlns:a16="http://schemas.microsoft.com/office/drawing/2014/main" id="{5C8639E3-86CC-5A05-1DEC-4275D864361F}"/>
                </a:ext>
              </a:extLst>
            </p:cNvPr>
            <p:cNvSpPr txBox="1"/>
            <p:nvPr/>
          </p:nvSpPr>
          <p:spPr>
            <a:xfrm>
              <a:off x="1520771" y="6136905"/>
              <a:ext cx="5120253" cy="412485"/>
            </a:xfrm>
            <a:prstGeom prst="rect">
              <a:avLst/>
            </a:prstGeom>
            <a:noFill/>
          </p:spPr>
          <p:txBody>
            <a:bodyPr wrap="square">
              <a:spAutoFit/>
            </a:bodyPr>
            <a:lstStyle/>
            <a:p>
              <a:pPr marL="285750" indent="-285750">
                <a:lnSpc>
                  <a:spcPct val="130000"/>
                </a:lnSpc>
                <a:spcAft>
                  <a:spcPts val="600"/>
                </a:spcAft>
                <a:buClr>
                  <a:schemeClr val="accent2"/>
                </a:buClr>
                <a:buFont typeface="Wingdings" panose="05000000000000000000" pitchFamily="2" charset="2"/>
                <a:buChar char="l"/>
              </a:pPr>
              <a:r>
                <a:rPr lang="en" altLang="zh-CN" dirty="0"/>
                <a:t>Second-Order Stencil Descent</a:t>
              </a:r>
              <a:r>
                <a:rPr lang="zh-CN" altLang="en" dirty="0"/>
                <a:t>（</a:t>
              </a:r>
              <a:r>
                <a:rPr lang="en" altLang="zh-CN" dirty="0"/>
                <a:t>SIG 2023</a:t>
              </a:r>
              <a:r>
                <a:rPr lang="zh-CN" altLang="en" dirty="0"/>
                <a:t>）</a:t>
              </a:r>
            </a:p>
          </p:txBody>
        </p:sp>
      </p:grpSp>
      <p:pic>
        <p:nvPicPr>
          <p:cNvPr id="27" name="图片 26">
            <a:extLst>
              <a:ext uri="{FF2B5EF4-FFF2-40B4-BE49-F238E27FC236}">
                <a16:creationId xmlns:a16="http://schemas.microsoft.com/office/drawing/2014/main" id="{29300330-E3A2-021C-932C-2FB00ED48903}"/>
              </a:ext>
            </a:extLst>
          </p:cNvPr>
          <p:cNvPicPr>
            <a:picLocks noChangeAspect="1"/>
          </p:cNvPicPr>
          <p:nvPr/>
        </p:nvPicPr>
        <p:blipFill>
          <a:blip r:embed="rId6"/>
          <a:stretch>
            <a:fillRect/>
          </a:stretch>
        </p:blipFill>
        <p:spPr>
          <a:xfrm>
            <a:off x="7854376" y="1439897"/>
            <a:ext cx="3634791" cy="3571245"/>
          </a:xfrm>
          <a:prstGeom prst="rect">
            <a:avLst/>
          </a:prstGeom>
        </p:spPr>
      </p:pic>
      <p:pic>
        <p:nvPicPr>
          <p:cNvPr id="28" name="图片 27">
            <a:extLst>
              <a:ext uri="{FF2B5EF4-FFF2-40B4-BE49-F238E27FC236}">
                <a16:creationId xmlns:a16="http://schemas.microsoft.com/office/drawing/2014/main" id="{C24BCF1D-5E7A-0B17-A311-F0A4A2D52064}"/>
              </a:ext>
            </a:extLst>
          </p:cNvPr>
          <p:cNvPicPr>
            <a:picLocks noChangeAspect="1"/>
          </p:cNvPicPr>
          <p:nvPr/>
        </p:nvPicPr>
        <p:blipFill rotWithShape="1">
          <a:blip r:embed="rId7"/>
          <a:srcRect t="36595"/>
          <a:stretch/>
        </p:blipFill>
        <p:spPr>
          <a:xfrm>
            <a:off x="7348653" y="5146314"/>
            <a:ext cx="4485207" cy="1043155"/>
          </a:xfrm>
          <a:prstGeom prst="rect">
            <a:avLst/>
          </a:prstGeom>
        </p:spPr>
      </p:pic>
    </p:spTree>
    <p:extLst>
      <p:ext uri="{BB962C8B-B14F-4D97-AF65-F5344CB8AC3E}">
        <p14:creationId xmlns:p14="http://schemas.microsoft.com/office/powerpoint/2010/main" val="293304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7" y="-5193"/>
            <a:ext cx="9283203" cy="1307592"/>
          </a:xfrm>
        </p:spPr>
        <p:txBody>
          <a:bodyPr/>
          <a:lstStyle/>
          <a:p>
            <a:r>
              <a:rPr lang="en-US" dirty="0"/>
              <a:t>Future work</a:t>
            </a:r>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16</a:t>
            </a:fld>
            <a:endParaRPr lang="en-US" dirty="0"/>
          </a:p>
        </p:txBody>
      </p:sp>
      <p:sp>
        <p:nvSpPr>
          <p:cNvPr id="24" name="文本框 23">
            <a:extLst>
              <a:ext uri="{FF2B5EF4-FFF2-40B4-BE49-F238E27FC236}">
                <a16:creationId xmlns:a16="http://schemas.microsoft.com/office/drawing/2014/main" id="{F55D806E-7CEB-4182-FEEF-57A1285B06E4}"/>
              </a:ext>
            </a:extLst>
          </p:cNvPr>
          <p:cNvSpPr txBox="1"/>
          <p:nvPr/>
        </p:nvSpPr>
        <p:spPr>
          <a:xfrm>
            <a:off x="262641" y="1471907"/>
            <a:ext cx="5177264" cy="2163156"/>
          </a:xfrm>
          <a:prstGeom prst="rect">
            <a:avLst/>
          </a:prstGeom>
          <a:noFill/>
        </p:spPr>
        <p:txBody>
          <a:bodyPr wrap="square">
            <a:spAutoFit/>
          </a:bodyPr>
          <a:lstStyle/>
          <a:p>
            <a:pPr marL="285750" indent="-285750">
              <a:lnSpc>
                <a:spcPct val="130000"/>
              </a:lnSpc>
              <a:spcAft>
                <a:spcPts val="600"/>
              </a:spcAft>
              <a:buClr>
                <a:schemeClr val="accent2"/>
              </a:buClr>
              <a:buFont typeface="Wingdings" panose="05000000000000000000" pitchFamily="2" charset="2"/>
              <a:buChar char="l"/>
            </a:pPr>
            <a:r>
              <a:rPr lang="en" altLang="zh-CN" dirty="0"/>
              <a:t>Cross-platform validation</a:t>
            </a:r>
          </a:p>
          <a:p>
            <a:pPr marL="285750" indent="-285750">
              <a:lnSpc>
                <a:spcPct val="130000"/>
              </a:lnSpc>
              <a:spcAft>
                <a:spcPts val="600"/>
              </a:spcAft>
              <a:buClr>
                <a:schemeClr val="accent2"/>
              </a:buClr>
              <a:buFont typeface="Wingdings" panose="05000000000000000000" pitchFamily="2" charset="2"/>
              <a:buChar char="l"/>
            </a:pPr>
            <a:r>
              <a:rPr lang="en" altLang="zh-CN" dirty="0"/>
              <a:t>Multiple-device optimization</a:t>
            </a:r>
          </a:p>
          <a:p>
            <a:pPr marL="285750" indent="-285750">
              <a:lnSpc>
                <a:spcPct val="130000"/>
              </a:lnSpc>
              <a:spcAft>
                <a:spcPts val="600"/>
              </a:spcAft>
              <a:buClr>
                <a:schemeClr val="accent2"/>
              </a:buClr>
              <a:buFont typeface="Wingdings" panose="05000000000000000000" pitchFamily="2" charset="2"/>
              <a:buChar char="l"/>
            </a:pPr>
            <a:r>
              <a:rPr lang="en" altLang="zh-CN" dirty="0"/>
              <a:t>Real-time parallel preconditioning</a:t>
            </a:r>
          </a:p>
          <a:p>
            <a:pPr marL="285750" indent="-285750">
              <a:lnSpc>
                <a:spcPct val="130000"/>
              </a:lnSpc>
              <a:spcAft>
                <a:spcPts val="600"/>
              </a:spcAft>
              <a:buClr>
                <a:schemeClr val="accent2"/>
              </a:buClr>
              <a:buFont typeface="Wingdings" panose="05000000000000000000" pitchFamily="2" charset="2"/>
              <a:buChar char="l"/>
            </a:pPr>
            <a:r>
              <a:rPr lang="en" altLang="zh-CN" dirty="0"/>
              <a:t>Other general computing scenarios</a:t>
            </a:r>
          </a:p>
          <a:p>
            <a:pPr marL="285750" indent="-285750">
              <a:lnSpc>
                <a:spcPct val="130000"/>
              </a:lnSpc>
              <a:spcAft>
                <a:spcPts val="600"/>
              </a:spcAft>
              <a:buClr>
                <a:schemeClr val="accent2"/>
              </a:buClr>
              <a:buFont typeface="Wingdings" panose="05000000000000000000" pitchFamily="2" charset="2"/>
              <a:buChar char="l"/>
            </a:pPr>
            <a:r>
              <a:rPr lang="en" altLang="zh-CN" dirty="0"/>
              <a:t>……</a:t>
            </a:r>
          </a:p>
        </p:txBody>
      </p:sp>
      <p:grpSp>
        <p:nvGrpSpPr>
          <p:cNvPr id="10" name="组合 9">
            <a:extLst>
              <a:ext uri="{FF2B5EF4-FFF2-40B4-BE49-F238E27FC236}">
                <a16:creationId xmlns:a16="http://schemas.microsoft.com/office/drawing/2014/main" id="{2C52F86F-AF6D-E638-C183-FF41682299A5}"/>
              </a:ext>
            </a:extLst>
          </p:cNvPr>
          <p:cNvGrpSpPr/>
          <p:nvPr/>
        </p:nvGrpSpPr>
        <p:grpSpPr>
          <a:xfrm>
            <a:off x="6204488" y="1555509"/>
            <a:ext cx="4847594" cy="4740771"/>
            <a:chOff x="6096000" y="1564990"/>
            <a:chExt cx="4847594" cy="4740771"/>
          </a:xfrm>
        </p:grpSpPr>
        <p:pic>
          <p:nvPicPr>
            <p:cNvPr id="5" name="图片 4">
              <a:extLst>
                <a:ext uri="{FF2B5EF4-FFF2-40B4-BE49-F238E27FC236}">
                  <a16:creationId xmlns:a16="http://schemas.microsoft.com/office/drawing/2014/main" id="{AAE21749-1144-2675-53B8-0CF4E3C2928A}"/>
                </a:ext>
              </a:extLst>
            </p:cNvPr>
            <p:cNvPicPr>
              <a:picLocks noChangeAspect="1"/>
            </p:cNvPicPr>
            <p:nvPr/>
          </p:nvPicPr>
          <p:blipFill>
            <a:blip r:embed="rId3"/>
            <a:stretch>
              <a:fillRect/>
            </a:stretch>
          </p:blipFill>
          <p:spPr>
            <a:xfrm>
              <a:off x="6096000" y="1564990"/>
              <a:ext cx="4847594" cy="4479161"/>
            </a:xfrm>
            <a:prstGeom prst="rect">
              <a:avLst/>
            </a:prstGeom>
          </p:spPr>
        </p:pic>
        <p:sp>
          <p:nvSpPr>
            <p:cNvPr id="9" name="文本框 8">
              <a:extLst>
                <a:ext uri="{FF2B5EF4-FFF2-40B4-BE49-F238E27FC236}">
                  <a16:creationId xmlns:a16="http://schemas.microsoft.com/office/drawing/2014/main" id="{95BD4462-078C-6F5B-49BF-73ACCA951670}"/>
                </a:ext>
              </a:extLst>
            </p:cNvPr>
            <p:cNvSpPr txBox="1"/>
            <p:nvPr/>
          </p:nvSpPr>
          <p:spPr>
            <a:xfrm>
              <a:off x="7092412" y="6044151"/>
              <a:ext cx="3027981" cy="261610"/>
            </a:xfrm>
            <a:prstGeom prst="rect">
              <a:avLst/>
            </a:prstGeom>
            <a:noFill/>
          </p:spPr>
          <p:txBody>
            <a:bodyPr wrap="square">
              <a:spAutoFit/>
            </a:bodyPr>
            <a:lstStyle/>
            <a:p>
              <a:r>
                <a:rPr lang="zh-CN" altLang="en-US" sz="1100" dirty="0"/>
                <a:t>https://github.com/ChengzhuUwU/libAtsSim</a:t>
              </a:r>
            </a:p>
          </p:txBody>
        </p:sp>
      </p:grpSp>
    </p:spTree>
    <p:extLst>
      <p:ext uri="{BB962C8B-B14F-4D97-AF65-F5344CB8AC3E}">
        <p14:creationId xmlns:p14="http://schemas.microsoft.com/office/powerpoint/2010/main" val="160491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fade">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fade">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78ACDD-4C1F-27BF-4C30-68DE73BE5E89}"/>
              </a:ext>
            </a:extLst>
          </p:cNvPr>
          <p:cNvSpPr>
            <a:spLocks noGrp="1"/>
          </p:cNvSpPr>
          <p:nvPr>
            <p:ph idx="1"/>
          </p:nvPr>
        </p:nvSpPr>
        <p:spPr>
          <a:xfrm>
            <a:off x="429207" y="2613384"/>
            <a:ext cx="11347704" cy="2058924"/>
          </a:xfrm>
        </p:spPr>
        <p:txBody>
          <a:bodyPr/>
          <a:lstStyle/>
          <a:p>
            <a:r>
              <a:rPr lang="en-US" dirty="0"/>
              <a:t>Thank you</a:t>
            </a:r>
          </a:p>
        </p:txBody>
      </p:sp>
      <p:sp>
        <p:nvSpPr>
          <p:cNvPr id="4" name="Footer Placeholder 3">
            <a:extLst>
              <a:ext uri="{FF2B5EF4-FFF2-40B4-BE49-F238E27FC236}">
                <a16:creationId xmlns:a16="http://schemas.microsoft.com/office/drawing/2014/main" id="{2BB2450F-3216-D856-8F12-F680881133FC}"/>
              </a:ext>
            </a:extLst>
          </p:cNvPr>
          <p:cNvSpPr>
            <a:spLocks noGrp="1"/>
          </p:cNvSpPr>
          <p:nvPr>
            <p:ph type="ftr" sz="quarter" idx="10"/>
          </p:nvPr>
        </p:nvSpPr>
        <p:spPr/>
        <p:txBody>
          <a:bodyPr/>
          <a:lstStyle/>
          <a:p>
            <a:r>
              <a:rPr lang="en-US" dirty="0"/>
              <a:t>© 2025 SIGGRAPH. All Rights Reserved.</a:t>
            </a:r>
          </a:p>
        </p:txBody>
      </p:sp>
      <p:sp>
        <p:nvSpPr>
          <p:cNvPr id="5" name="Slide Number Placeholder 4">
            <a:extLst>
              <a:ext uri="{FF2B5EF4-FFF2-40B4-BE49-F238E27FC236}">
                <a16:creationId xmlns:a16="http://schemas.microsoft.com/office/drawing/2014/main" id="{A7DB72F1-860D-6351-9BC4-1727C5522845}"/>
              </a:ext>
            </a:extLst>
          </p:cNvPr>
          <p:cNvSpPr>
            <a:spLocks noGrp="1"/>
          </p:cNvSpPr>
          <p:nvPr>
            <p:ph type="sldNum" sz="quarter" idx="11"/>
          </p:nvPr>
        </p:nvSpPr>
        <p:spPr/>
        <p:txBody>
          <a:bodyPr/>
          <a:lstStyle/>
          <a:p>
            <a:fld id="{C4424D3E-E720-AF46-A7EB-A9B428C5A8BA}" type="slidenum">
              <a:rPr lang="en-US" smtClean="0"/>
              <a:pPr/>
              <a:t>17</a:t>
            </a:fld>
            <a:endParaRPr lang="en-US" dirty="0"/>
          </a:p>
        </p:txBody>
      </p:sp>
    </p:spTree>
    <p:extLst>
      <p:ext uri="{BB962C8B-B14F-4D97-AF65-F5344CB8AC3E}">
        <p14:creationId xmlns:p14="http://schemas.microsoft.com/office/powerpoint/2010/main" val="1785961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p:txBody>
          <a:bodyPr/>
          <a:lstStyle/>
          <a:p>
            <a:r>
              <a:rPr lang="en-US" dirty="0"/>
              <a:t>Heterogeneous computing in simulation</a:t>
            </a:r>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2</a:t>
            </a:fld>
            <a:endParaRPr lang="en-US" dirty="0"/>
          </a:p>
        </p:txBody>
      </p:sp>
      <p:pic>
        <p:nvPicPr>
          <p:cNvPr id="2" name="图片 1">
            <a:extLst>
              <a:ext uri="{FF2B5EF4-FFF2-40B4-BE49-F238E27FC236}">
                <a16:creationId xmlns:a16="http://schemas.microsoft.com/office/drawing/2014/main" id="{85DE2F9F-8958-AAAF-11D5-6759533E5F5F}"/>
              </a:ext>
            </a:extLst>
          </p:cNvPr>
          <p:cNvPicPr>
            <a:picLocks noChangeAspect="1"/>
          </p:cNvPicPr>
          <p:nvPr/>
        </p:nvPicPr>
        <p:blipFill>
          <a:blip r:embed="rId3"/>
          <a:stretch>
            <a:fillRect/>
          </a:stretch>
        </p:blipFill>
        <p:spPr>
          <a:xfrm>
            <a:off x="1264675" y="4059192"/>
            <a:ext cx="3795522" cy="2256296"/>
          </a:xfrm>
          <a:prstGeom prst="rect">
            <a:avLst/>
          </a:prstGeom>
        </p:spPr>
      </p:pic>
      <p:pic>
        <p:nvPicPr>
          <p:cNvPr id="3" name="图片 2">
            <a:extLst>
              <a:ext uri="{FF2B5EF4-FFF2-40B4-BE49-F238E27FC236}">
                <a16:creationId xmlns:a16="http://schemas.microsoft.com/office/drawing/2014/main" id="{41BD2813-4EE6-AF2C-7E35-9330F5F602D6}"/>
              </a:ext>
            </a:extLst>
          </p:cNvPr>
          <p:cNvPicPr>
            <a:picLocks noChangeAspect="1"/>
          </p:cNvPicPr>
          <p:nvPr/>
        </p:nvPicPr>
        <p:blipFill>
          <a:blip r:embed="rId4"/>
          <a:stretch>
            <a:fillRect/>
          </a:stretch>
        </p:blipFill>
        <p:spPr>
          <a:xfrm>
            <a:off x="6062711" y="4059192"/>
            <a:ext cx="4220090" cy="2400133"/>
          </a:xfrm>
          <a:prstGeom prst="rect">
            <a:avLst/>
          </a:prstGeom>
        </p:spPr>
      </p:pic>
      <p:sp>
        <p:nvSpPr>
          <p:cNvPr id="5" name="文本框 4">
            <a:extLst>
              <a:ext uri="{FF2B5EF4-FFF2-40B4-BE49-F238E27FC236}">
                <a16:creationId xmlns:a16="http://schemas.microsoft.com/office/drawing/2014/main" id="{45377A33-389E-FCA1-8672-060EF592F938}"/>
              </a:ext>
            </a:extLst>
          </p:cNvPr>
          <p:cNvSpPr txBox="1"/>
          <p:nvPr/>
        </p:nvSpPr>
        <p:spPr>
          <a:xfrm>
            <a:off x="346710" y="1413971"/>
            <a:ext cx="11432003" cy="2359044"/>
          </a:xfrm>
          <a:prstGeom prst="rect">
            <a:avLst/>
          </a:prstGeom>
          <a:noFill/>
        </p:spPr>
        <p:txBody>
          <a:bodyPr wrap="square" lIns="0" rtlCol="0">
            <a:spAutoFit/>
          </a:bodyPr>
          <a:lstStyle/>
          <a:p>
            <a:pPr marL="285750" indent="-285750">
              <a:lnSpc>
                <a:spcPct val="130000"/>
              </a:lnSpc>
              <a:spcAft>
                <a:spcPts val="600"/>
              </a:spcAft>
              <a:buClr>
                <a:schemeClr val="accent2"/>
              </a:buClr>
              <a:buFont typeface="Wingdings" panose="05000000000000000000" pitchFamily="2" charset="2"/>
              <a:buChar char="l"/>
            </a:pPr>
            <a:r>
              <a:rPr lang="en-US" altLang="zh-CN" sz="2000" dirty="0"/>
              <a:t>Communication delay: Large-scale scenarios</a:t>
            </a:r>
          </a:p>
          <a:p>
            <a:pPr marL="285750" indent="-285750">
              <a:lnSpc>
                <a:spcPct val="130000"/>
              </a:lnSpc>
              <a:spcAft>
                <a:spcPts val="600"/>
              </a:spcAft>
              <a:buClr>
                <a:schemeClr val="accent2"/>
              </a:buClr>
              <a:buFont typeface="Wingdings" panose="05000000000000000000" pitchFamily="2" charset="2"/>
              <a:buChar char="l"/>
            </a:pPr>
            <a:r>
              <a:rPr lang="en-US" altLang="zh-CN" sz="2000" dirty="0"/>
              <a:t>Carefully design task allocation strategies for each hardware/simulation system</a:t>
            </a:r>
          </a:p>
          <a:p>
            <a:pPr marL="285750" indent="-285750">
              <a:lnSpc>
                <a:spcPct val="130000"/>
              </a:lnSpc>
              <a:spcAft>
                <a:spcPts val="600"/>
              </a:spcAft>
              <a:buClr>
                <a:schemeClr val="accent2"/>
              </a:buClr>
              <a:buFont typeface="Wingdings" panose="05000000000000000000" pitchFamily="2" charset="2"/>
              <a:buChar char="l"/>
            </a:pPr>
            <a:r>
              <a:rPr lang="en-US" altLang="zh-CN" sz="2000" dirty="0"/>
              <a:t>NP-complete complexity</a:t>
            </a:r>
          </a:p>
          <a:p>
            <a:pPr marL="285750" indent="-285750">
              <a:lnSpc>
                <a:spcPct val="130000"/>
              </a:lnSpc>
              <a:spcAft>
                <a:spcPts val="600"/>
              </a:spcAft>
              <a:buClr>
                <a:schemeClr val="accent2"/>
              </a:buClr>
              <a:buFont typeface="Wingdings" panose="05000000000000000000" pitchFamily="2" charset="2"/>
              <a:buChar char="l"/>
            </a:pPr>
            <a:r>
              <a:rPr lang="en-US" altLang="zh-CN" sz="2000" dirty="0"/>
              <a:t>Dynamic system load</a:t>
            </a:r>
          </a:p>
          <a:p>
            <a:pPr marL="285750" indent="-285750">
              <a:lnSpc>
                <a:spcPct val="130000"/>
              </a:lnSpc>
              <a:spcAft>
                <a:spcPts val="600"/>
              </a:spcAft>
              <a:buClr>
                <a:schemeClr val="accent2"/>
              </a:buClr>
              <a:buFont typeface="Wingdings" panose="05000000000000000000" pitchFamily="2" charset="2"/>
              <a:buChar char="l"/>
            </a:pPr>
            <a:r>
              <a:rPr lang="en-US" altLang="zh-CN" sz="2000" dirty="0"/>
              <a:t>Highly serialized iterative tasks</a:t>
            </a:r>
          </a:p>
        </p:txBody>
      </p:sp>
    </p:spTree>
    <p:extLst>
      <p:ext uri="{BB962C8B-B14F-4D97-AF65-F5344CB8AC3E}">
        <p14:creationId xmlns:p14="http://schemas.microsoft.com/office/powerpoint/2010/main" val="283391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8" y="-5193"/>
            <a:ext cx="9034388" cy="1307592"/>
          </a:xfrm>
        </p:spPr>
        <p:txBody>
          <a:bodyPr/>
          <a:lstStyle/>
          <a:p>
            <a:r>
              <a:rPr lang="en-US" dirty="0"/>
              <a:t>1. How do me make efficient task scheduling</a:t>
            </a:r>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3</a:t>
            </a:fld>
            <a:endParaRPr lang="en-US" dirty="0"/>
          </a:p>
        </p:txBody>
      </p:sp>
      <p:sp>
        <p:nvSpPr>
          <p:cNvPr id="10" name="文本框 9">
            <a:extLst>
              <a:ext uri="{FF2B5EF4-FFF2-40B4-BE49-F238E27FC236}">
                <a16:creationId xmlns:a16="http://schemas.microsoft.com/office/drawing/2014/main" id="{4D7F7585-6A67-F449-1A2D-68146FE71418}"/>
              </a:ext>
            </a:extLst>
          </p:cNvPr>
          <p:cNvSpPr txBox="1"/>
          <p:nvPr/>
        </p:nvSpPr>
        <p:spPr>
          <a:xfrm>
            <a:off x="346709" y="1511433"/>
            <a:ext cx="7110534" cy="4513480"/>
          </a:xfrm>
          <a:prstGeom prst="rect">
            <a:avLst/>
          </a:prstGeom>
          <a:noFill/>
        </p:spPr>
        <p:txBody>
          <a:bodyPr wrap="square" lIns="0" rtlCol="0">
            <a:spAutoFit/>
          </a:bodyPr>
          <a:lstStyle/>
          <a:p>
            <a:pPr marL="285750" indent="-285750">
              <a:lnSpc>
                <a:spcPct val="130000"/>
              </a:lnSpc>
              <a:spcAft>
                <a:spcPts val="600"/>
              </a:spcAft>
              <a:buClr>
                <a:schemeClr val="accent2"/>
              </a:buClr>
              <a:buFont typeface="Wingdings" panose="05000000000000000000" pitchFamily="2" charset="2"/>
              <a:buChar char="l"/>
            </a:pPr>
            <a:r>
              <a:rPr lang="en-US" altLang="zh-CN" sz="2000" dirty="0"/>
              <a:t>Directly allocate each task equally to the device</a:t>
            </a:r>
          </a:p>
          <a:p>
            <a:pPr marL="285750" indent="-285750">
              <a:lnSpc>
                <a:spcPct val="130000"/>
              </a:lnSpc>
              <a:spcAft>
                <a:spcPts val="600"/>
              </a:spcAft>
              <a:buClr>
                <a:schemeClr val="accent2"/>
              </a:buClr>
              <a:buFont typeface="Wingdings" panose="05000000000000000000" pitchFamily="2" charset="2"/>
              <a:buChar char="l"/>
            </a:pPr>
            <a:r>
              <a:rPr lang="en-US" altLang="zh-CN" sz="2000" dirty="0"/>
              <a:t>Multivariate linear programming</a:t>
            </a:r>
          </a:p>
          <a:p>
            <a:pPr marL="285750" indent="-285750">
              <a:lnSpc>
                <a:spcPct val="130000"/>
              </a:lnSpc>
              <a:spcAft>
                <a:spcPts val="600"/>
              </a:spcAft>
              <a:buClr>
                <a:schemeClr val="accent2"/>
              </a:buClr>
              <a:buFont typeface="Wingdings" panose="05000000000000000000" pitchFamily="2" charset="2"/>
              <a:buChar char="l"/>
            </a:pPr>
            <a:r>
              <a:rPr lang="en-US" altLang="zh-CN" sz="2000" dirty="0"/>
              <a:t>Shortest fractal tree</a:t>
            </a:r>
          </a:p>
          <a:p>
            <a:pPr marL="285750" indent="-285750">
              <a:lnSpc>
                <a:spcPct val="130000"/>
              </a:lnSpc>
              <a:spcAft>
                <a:spcPts val="600"/>
              </a:spcAft>
              <a:buClr>
                <a:schemeClr val="accent2"/>
              </a:buClr>
              <a:buFont typeface="Wingdings" panose="05000000000000000000" pitchFamily="2" charset="2"/>
              <a:buChar char="l"/>
            </a:pPr>
            <a:r>
              <a:rPr lang="en-US" altLang="zh-CN" sz="2000" dirty="0"/>
              <a:t>Dijkstra's shortest path</a:t>
            </a:r>
          </a:p>
          <a:p>
            <a:pPr marL="285750" indent="-285750">
              <a:lnSpc>
                <a:spcPct val="130000"/>
              </a:lnSpc>
              <a:spcAft>
                <a:spcPts val="600"/>
              </a:spcAft>
              <a:buClr>
                <a:schemeClr val="accent2"/>
              </a:buClr>
              <a:buFont typeface="Wingdings" panose="05000000000000000000" pitchFamily="2" charset="2"/>
              <a:buChar char="l"/>
            </a:pPr>
            <a:r>
              <a:rPr lang="en-US" altLang="zh-CN" sz="2000" dirty="0"/>
              <a:t>……</a:t>
            </a:r>
          </a:p>
          <a:p>
            <a:pPr marL="285750" indent="-285750">
              <a:lnSpc>
                <a:spcPct val="130000"/>
              </a:lnSpc>
              <a:spcAft>
                <a:spcPts val="600"/>
              </a:spcAft>
              <a:buClr>
                <a:schemeClr val="accent2"/>
              </a:buClr>
              <a:buFont typeface="Wingdings" panose="05000000000000000000" pitchFamily="2" charset="2"/>
              <a:buChar char="l"/>
            </a:pPr>
            <a:r>
              <a:rPr lang="en-US" altLang="zh-CN" sz="2000" dirty="0">
                <a:solidFill>
                  <a:schemeClr val="accent2">
                    <a:lumMod val="50000"/>
                  </a:schemeClr>
                </a:solidFill>
              </a:rPr>
              <a:t>HEFT</a:t>
            </a:r>
            <a:r>
              <a:rPr lang="en-US" altLang="zh-CN" sz="2000" dirty="0"/>
              <a:t>: </a:t>
            </a:r>
            <a:r>
              <a:rPr lang="en-US" altLang="zh-CN" sz="2000" dirty="0">
                <a:solidFill>
                  <a:schemeClr val="accent2">
                    <a:lumMod val="50000"/>
                  </a:schemeClr>
                </a:solidFill>
              </a:rPr>
              <a:t>H</a:t>
            </a:r>
            <a:r>
              <a:rPr lang="en-US" altLang="zh-CN" sz="2000" dirty="0"/>
              <a:t>eterogeneous </a:t>
            </a:r>
            <a:r>
              <a:rPr lang="en-US" altLang="zh-CN" sz="2000" dirty="0">
                <a:solidFill>
                  <a:schemeClr val="accent2">
                    <a:lumMod val="50000"/>
                  </a:schemeClr>
                </a:solidFill>
              </a:rPr>
              <a:t>E</a:t>
            </a:r>
            <a:r>
              <a:rPr lang="en-US" altLang="zh-CN" sz="2000" dirty="0"/>
              <a:t>arliest </a:t>
            </a:r>
            <a:r>
              <a:rPr lang="en-US" altLang="zh-CN" sz="2000" dirty="0">
                <a:solidFill>
                  <a:schemeClr val="accent2">
                    <a:lumMod val="50000"/>
                  </a:schemeClr>
                </a:solidFill>
              </a:rPr>
              <a:t>F</a:t>
            </a:r>
            <a:r>
              <a:rPr lang="en-US" altLang="zh-CN" sz="2000" dirty="0"/>
              <a:t>inish </a:t>
            </a:r>
            <a:r>
              <a:rPr lang="en-US" altLang="zh-CN" sz="2000" dirty="0">
                <a:solidFill>
                  <a:schemeClr val="accent2">
                    <a:lumMod val="50000"/>
                  </a:schemeClr>
                </a:solidFill>
              </a:rPr>
              <a:t>T</a:t>
            </a:r>
            <a:r>
              <a:rPr lang="en-US" altLang="zh-CN" sz="2000" dirty="0"/>
              <a:t>ime</a:t>
            </a:r>
          </a:p>
          <a:p>
            <a:pPr marL="742950" lvl="1" indent="-285750">
              <a:lnSpc>
                <a:spcPct val="130000"/>
              </a:lnSpc>
              <a:spcAft>
                <a:spcPts val="600"/>
              </a:spcAft>
              <a:buClr>
                <a:schemeClr val="accent2"/>
              </a:buClr>
              <a:buFont typeface="Wingdings" panose="05000000000000000000" pitchFamily="2" charset="2"/>
              <a:buChar char="l"/>
            </a:pPr>
            <a:r>
              <a:rPr lang="en-US" altLang="zh-CN" sz="2000" dirty="0"/>
              <a:t>Performant, Multi-Objective Scheduling of Highly Interleaved Task Graphs on Heterogeneous System on Chip Devices (publish in IEEE Transactions on Parallel and Distributed Systems, 2002)</a:t>
            </a:r>
          </a:p>
        </p:txBody>
      </p:sp>
      <p:pic>
        <p:nvPicPr>
          <p:cNvPr id="11" name="图片 10">
            <a:extLst>
              <a:ext uri="{FF2B5EF4-FFF2-40B4-BE49-F238E27FC236}">
                <a16:creationId xmlns:a16="http://schemas.microsoft.com/office/drawing/2014/main" id="{6AF0724B-B0CD-F5A8-5FC4-705BCEA09D3B}"/>
              </a:ext>
            </a:extLst>
          </p:cNvPr>
          <p:cNvPicPr>
            <a:picLocks noChangeAspect="1"/>
          </p:cNvPicPr>
          <p:nvPr/>
        </p:nvPicPr>
        <p:blipFill>
          <a:blip r:embed="rId3"/>
          <a:stretch>
            <a:fillRect/>
          </a:stretch>
        </p:blipFill>
        <p:spPr>
          <a:xfrm>
            <a:off x="6991060" y="1754961"/>
            <a:ext cx="4945071" cy="3154830"/>
          </a:xfrm>
          <a:prstGeom prst="rect">
            <a:avLst/>
          </a:prstGeom>
        </p:spPr>
      </p:pic>
    </p:spTree>
    <p:extLst>
      <p:ext uri="{BB962C8B-B14F-4D97-AF65-F5344CB8AC3E}">
        <p14:creationId xmlns:p14="http://schemas.microsoft.com/office/powerpoint/2010/main" val="328937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fade">
                                      <p:cBhvr>
                                        <p:cTn id="28" dur="500"/>
                                        <p:tgtEl>
                                          <p:spTgt spid="10">
                                            <p:txEl>
                                              <p:pRg st="5" end="5"/>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8" y="-5193"/>
            <a:ext cx="9034388" cy="1307592"/>
          </a:xfrm>
        </p:spPr>
        <p:txBody>
          <a:bodyPr/>
          <a:lstStyle/>
          <a:p>
            <a:r>
              <a:rPr lang="en-US" dirty="0"/>
              <a:t>HEFT algorithm</a:t>
            </a:r>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4</a:t>
            </a:fld>
            <a:endParaRPr lang="en-US" dirty="0"/>
          </a:p>
        </p:txBody>
      </p:sp>
      <p:pic>
        <p:nvPicPr>
          <p:cNvPr id="2" name="图片 1">
            <a:extLst>
              <a:ext uri="{FF2B5EF4-FFF2-40B4-BE49-F238E27FC236}">
                <a16:creationId xmlns:a16="http://schemas.microsoft.com/office/drawing/2014/main" id="{4EB15944-BC9A-1BD8-661A-7103FCF8CC1D}"/>
              </a:ext>
            </a:extLst>
          </p:cNvPr>
          <p:cNvPicPr>
            <a:picLocks noChangeAspect="1"/>
          </p:cNvPicPr>
          <p:nvPr/>
        </p:nvPicPr>
        <p:blipFill>
          <a:blip r:embed="rId3"/>
          <a:stretch>
            <a:fillRect/>
          </a:stretch>
        </p:blipFill>
        <p:spPr>
          <a:xfrm>
            <a:off x="346710" y="2356920"/>
            <a:ext cx="3394189" cy="3235911"/>
          </a:xfrm>
          <a:prstGeom prst="rect">
            <a:avLst/>
          </a:prstGeom>
        </p:spPr>
      </p:pic>
      <p:pic>
        <p:nvPicPr>
          <p:cNvPr id="3" name="图片 2">
            <a:extLst>
              <a:ext uri="{FF2B5EF4-FFF2-40B4-BE49-F238E27FC236}">
                <a16:creationId xmlns:a16="http://schemas.microsoft.com/office/drawing/2014/main" id="{863E3BE9-B19F-6968-E9D3-861BAE2B311C}"/>
              </a:ext>
            </a:extLst>
          </p:cNvPr>
          <p:cNvPicPr>
            <a:picLocks noChangeAspect="1"/>
          </p:cNvPicPr>
          <p:nvPr/>
        </p:nvPicPr>
        <p:blipFill>
          <a:blip r:embed="rId4"/>
          <a:stretch>
            <a:fillRect/>
          </a:stretch>
        </p:blipFill>
        <p:spPr>
          <a:xfrm>
            <a:off x="4370856" y="2258958"/>
            <a:ext cx="2834855" cy="3235514"/>
          </a:xfrm>
          <a:prstGeom prst="rect">
            <a:avLst/>
          </a:prstGeom>
        </p:spPr>
      </p:pic>
      <p:pic>
        <p:nvPicPr>
          <p:cNvPr id="5" name="图片 4">
            <a:extLst>
              <a:ext uri="{FF2B5EF4-FFF2-40B4-BE49-F238E27FC236}">
                <a16:creationId xmlns:a16="http://schemas.microsoft.com/office/drawing/2014/main" id="{93306907-236D-F61F-22AE-C6BE1773DFD7}"/>
              </a:ext>
            </a:extLst>
          </p:cNvPr>
          <p:cNvPicPr>
            <a:picLocks noChangeAspect="1"/>
          </p:cNvPicPr>
          <p:nvPr/>
        </p:nvPicPr>
        <p:blipFill>
          <a:blip r:embed="rId5"/>
          <a:stretch>
            <a:fillRect/>
          </a:stretch>
        </p:blipFill>
        <p:spPr>
          <a:xfrm>
            <a:off x="8164947" y="1892961"/>
            <a:ext cx="2630300" cy="4314811"/>
          </a:xfrm>
          <a:prstGeom prst="rect">
            <a:avLst/>
          </a:prstGeom>
        </p:spPr>
      </p:pic>
      <p:sp>
        <p:nvSpPr>
          <p:cNvPr id="9" name="十字形 8">
            <a:extLst>
              <a:ext uri="{FF2B5EF4-FFF2-40B4-BE49-F238E27FC236}">
                <a16:creationId xmlns:a16="http://schemas.microsoft.com/office/drawing/2014/main" id="{0AAB75ED-15F5-A162-9333-050EC539D8A5}"/>
              </a:ext>
            </a:extLst>
          </p:cNvPr>
          <p:cNvSpPr/>
          <p:nvPr/>
        </p:nvSpPr>
        <p:spPr>
          <a:xfrm>
            <a:off x="3885899" y="3777247"/>
            <a:ext cx="399495" cy="395258"/>
          </a:xfrm>
          <a:prstGeom prst="plus">
            <a:avLst>
              <a:gd name="adj" fmla="val 40723"/>
            </a:avLst>
          </a:prstGeom>
          <a:solidFill>
            <a:schemeClr val="tx2">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12" name="等于 11">
            <a:extLst>
              <a:ext uri="{FF2B5EF4-FFF2-40B4-BE49-F238E27FC236}">
                <a16:creationId xmlns:a16="http://schemas.microsoft.com/office/drawing/2014/main" id="{ED72AACC-EB88-E825-F9B0-61441126FBCF}"/>
              </a:ext>
            </a:extLst>
          </p:cNvPr>
          <p:cNvSpPr/>
          <p:nvPr/>
        </p:nvSpPr>
        <p:spPr>
          <a:xfrm>
            <a:off x="7265249" y="3686197"/>
            <a:ext cx="814236" cy="479394"/>
          </a:xfrm>
          <a:prstGeom prst="mathEqual">
            <a:avLst>
              <a:gd name="adj1" fmla="val 23520"/>
              <a:gd name="adj2" fmla="val 22871"/>
            </a:avLst>
          </a:prstGeom>
          <a:solidFill>
            <a:schemeClr val="tx2">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337354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8" y="-5193"/>
            <a:ext cx="9034388" cy="1307592"/>
          </a:xfrm>
        </p:spPr>
        <p:txBody>
          <a:bodyPr/>
          <a:lstStyle/>
          <a:p>
            <a:r>
              <a:rPr lang="en-US" dirty="0"/>
              <a:t>HEFT in simulation (XPBD example)</a:t>
            </a:r>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5</a:t>
            </a:fld>
            <a:endParaRPr lang="en-US" dirty="0"/>
          </a:p>
        </p:txBody>
      </p:sp>
      <p:grpSp>
        <p:nvGrpSpPr>
          <p:cNvPr id="16" name="组合 15">
            <a:extLst>
              <a:ext uri="{FF2B5EF4-FFF2-40B4-BE49-F238E27FC236}">
                <a16:creationId xmlns:a16="http://schemas.microsoft.com/office/drawing/2014/main" id="{27D2FA49-7C9D-4A41-733F-17D592AF9201}"/>
              </a:ext>
            </a:extLst>
          </p:cNvPr>
          <p:cNvGrpSpPr/>
          <p:nvPr/>
        </p:nvGrpSpPr>
        <p:grpSpPr>
          <a:xfrm>
            <a:off x="270162" y="1726938"/>
            <a:ext cx="3349969" cy="3011722"/>
            <a:chOff x="270162" y="1726938"/>
            <a:chExt cx="3349969" cy="3011722"/>
          </a:xfrm>
        </p:grpSpPr>
        <p:pic>
          <p:nvPicPr>
            <p:cNvPr id="8" name="图片 7">
              <a:extLst>
                <a:ext uri="{FF2B5EF4-FFF2-40B4-BE49-F238E27FC236}">
                  <a16:creationId xmlns:a16="http://schemas.microsoft.com/office/drawing/2014/main" id="{CD92869B-A8EF-761F-7995-8FE4A8C79787}"/>
                </a:ext>
              </a:extLst>
            </p:cNvPr>
            <p:cNvPicPr>
              <a:picLocks noChangeAspect="1"/>
            </p:cNvPicPr>
            <p:nvPr/>
          </p:nvPicPr>
          <p:blipFill>
            <a:blip r:embed="rId3"/>
            <a:stretch>
              <a:fillRect/>
            </a:stretch>
          </p:blipFill>
          <p:spPr>
            <a:xfrm>
              <a:off x="270162" y="1726938"/>
              <a:ext cx="3349969" cy="2587183"/>
            </a:xfrm>
            <a:prstGeom prst="rect">
              <a:avLst/>
            </a:prstGeom>
          </p:spPr>
        </p:pic>
        <p:sp>
          <p:nvSpPr>
            <p:cNvPr id="10" name="Subtitle 4">
              <a:extLst>
                <a:ext uri="{FF2B5EF4-FFF2-40B4-BE49-F238E27FC236}">
                  <a16:creationId xmlns:a16="http://schemas.microsoft.com/office/drawing/2014/main" id="{877561F7-E4AC-A395-4128-EFF609DCDBC8}"/>
                </a:ext>
              </a:extLst>
            </p:cNvPr>
            <p:cNvSpPr txBox="1">
              <a:spLocks/>
            </p:cNvSpPr>
            <p:nvPr/>
          </p:nvSpPr>
          <p:spPr>
            <a:xfrm>
              <a:off x="1181835" y="4227801"/>
              <a:ext cx="1782520" cy="510859"/>
            </a:xfrm>
            <a:prstGeom prst="rect">
              <a:avLst/>
            </a:prstGeom>
          </p:spPr>
          <p:txBody>
            <a:bodyPr>
              <a:normAutofit/>
            </a:bodyPr>
            <a:lstStyle>
              <a:lvl1pPr marL="2286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4"/>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4"/>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DAG of XPBD</a:t>
              </a:r>
              <a:endParaRPr lang="en-US" baseline="30000" dirty="0"/>
            </a:p>
          </p:txBody>
        </p:sp>
      </p:grpSp>
      <p:grpSp>
        <p:nvGrpSpPr>
          <p:cNvPr id="21" name="组合 20">
            <a:extLst>
              <a:ext uri="{FF2B5EF4-FFF2-40B4-BE49-F238E27FC236}">
                <a16:creationId xmlns:a16="http://schemas.microsoft.com/office/drawing/2014/main" id="{63BB7BE4-685B-CF9C-5409-E10370B3F6F0}"/>
              </a:ext>
            </a:extLst>
          </p:cNvPr>
          <p:cNvGrpSpPr/>
          <p:nvPr/>
        </p:nvGrpSpPr>
        <p:grpSpPr>
          <a:xfrm>
            <a:off x="151659" y="4852329"/>
            <a:ext cx="11888681" cy="1742156"/>
            <a:chOff x="151659" y="4852329"/>
            <a:chExt cx="11888681" cy="1742156"/>
          </a:xfrm>
        </p:grpSpPr>
        <p:sp>
          <p:nvSpPr>
            <p:cNvPr id="2" name="下箭头 1">
              <a:extLst>
                <a:ext uri="{FF2B5EF4-FFF2-40B4-BE49-F238E27FC236}">
                  <a16:creationId xmlns:a16="http://schemas.microsoft.com/office/drawing/2014/main" id="{CAA4D990-D66B-8BAD-5AC2-D27DAE568B92}"/>
                </a:ext>
              </a:extLst>
            </p:cNvPr>
            <p:cNvSpPr/>
            <p:nvPr/>
          </p:nvSpPr>
          <p:spPr>
            <a:xfrm>
              <a:off x="1945146" y="4852329"/>
              <a:ext cx="255899" cy="373708"/>
            </a:xfrm>
            <a:prstGeom prst="downArrow">
              <a:avLst/>
            </a:prstGeom>
            <a:solidFill>
              <a:schemeClr val="tx2">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grpSp>
          <p:nvGrpSpPr>
            <p:cNvPr id="17" name="组合 16">
              <a:extLst>
                <a:ext uri="{FF2B5EF4-FFF2-40B4-BE49-F238E27FC236}">
                  <a16:creationId xmlns:a16="http://schemas.microsoft.com/office/drawing/2014/main" id="{19484B30-CD8A-11B8-AAC1-8409F5C254EA}"/>
                </a:ext>
              </a:extLst>
            </p:cNvPr>
            <p:cNvGrpSpPr/>
            <p:nvPr/>
          </p:nvGrpSpPr>
          <p:grpSpPr>
            <a:xfrm>
              <a:off x="151659" y="5226037"/>
              <a:ext cx="11888681" cy="1368448"/>
              <a:chOff x="151659" y="5226037"/>
              <a:chExt cx="11888681" cy="1368448"/>
            </a:xfrm>
          </p:grpSpPr>
          <p:pic>
            <p:nvPicPr>
              <p:cNvPr id="18" name="图片 17">
                <a:extLst>
                  <a:ext uri="{FF2B5EF4-FFF2-40B4-BE49-F238E27FC236}">
                    <a16:creationId xmlns:a16="http://schemas.microsoft.com/office/drawing/2014/main" id="{96B7F610-CCC6-FE6E-E07A-9A560F23FEC8}"/>
                  </a:ext>
                </a:extLst>
              </p:cNvPr>
              <p:cNvPicPr>
                <a:picLocks noChangeAspect="1"/>
              </p:cNvPicPr>
              <p:nvPr/>
            </p:nvPicPr>
            <p:blipFill>
              <a:blip r:embed="rId4"/>
              <a:stretch>
                <a:fillRect/>
              </a:stretch>
            </p:blipFill>
            <p:spPr>
              <a:xfrm>
                <a:off x="151659" y="5226037"/>
                <a:ext cx="11888681" cy="940036"/>
              </a:xfrm>
              <a:prstGeom prst="rect">
                <a:avLst/>
              </a:prstGeom>
            </p:spPr>
          </p:pic>
          <p:sp>
            <p:nvSpPr>
              <p:cNvPr id="12" name="Subtitle 4">
                <a:extLst>
                  <a:ext uri="{FF2B5EF4-FFF2-40B4-BE49-F238E27FC236}">
                    <a16:creationId xmlns:a16="http://schemas.microsoft.com/office/drawing/2014/main" id="{B0580934-8590-B4FD-531D-4987CDA02AA0}"/>
                  </a:ext>
                </a:extLst>
              </p:cNvPr>
              <p:cNvSpPr txBox="1">
                <a:spLocks/>
              </p:cNvSpPr>
              <p:nvPr/>
            </p:nvSpPr>
            <p:spPr>
              <a:xfrm>
                <a:off x="4821354" y="6083626"/>
                <a:ext cx="2276870" cy="510859"/>
              </a:xfrm>
              <a:prstGeom prst="rect">
                <a:avLst/>
              </a:prstGeom>
            </p:spPr>
            <p:txBody>
              <a:bodyPr>
                <a:normAutofit/>
              </a:bodyPr>
              <a:lstStyle>
                <a:lvl1pPr marL="2286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4"/>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4"/>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Topology sorting</a:t>
                </a:r>
                <a:endParaRPr lang="en-US" baseline="30000" dirty="0"/>
              </a:p>
            </p:txBody>
          </p:sp>
        </p:grpSp>
      </p:grpSp>
      <p:grpSp>
        <p:nvGrpSpPr>
          <p:cNvPr id="22" name="组合 21">
            <a:extLst>
              <a:ext uri="{FF2B5EF4-FFF2-40B4-BE49-F238E27FC236}">
                <a16:creationId xmlns:a16="http://schemas.microsoft.com/office/drawing/2014/main" id="{FED971D6-CEF0-CF39-8DB3-FF489140872E}"/>
              </a:ext>
            </a:extLst>
          </p:cNvPr>
          <p:cNvGrpSpPr/>
          <p:nvPr/>
        </p:nvGrpSpPr>
        <p:grpSpPr>
          <a:xfrm>
            <a:off x="3618496" y="3590953"/>
            <a:ext cx="8573504" cy="1507432"/>
            <a:chOff x="3618496" y="3590953"/>
            <a:chExt cx="8573504" cy="1507432"/>
          </a:xfrm>
        </p:grpSpPr>
        <p:sp>
          <p:nvSpPr>
            <p:cNvPr id="3" name="下箭头 2">
              <a:extLst>
                <a:ext uri="{FF2B5EF4-FFF2-40B4-BE49-F238E27FC236}">
                  <a16:creationId xmlns:a16="http://schemas.microsoft.com/office/drawing/2014/main" id="{587B70F3-BC44-B2BC-7DAA-7616198C9B68}"/>
                </a:ext>
              </a:extLst>
            </p:cNvPr>
            <p:cNvSpPr/>
            <p:nvPr/>
          </p:nvSpPr>
          <p:spPr>
            <a:xfrm rot="10800000">
              <a:off x="11010165" y="4724677"/>
              <a:ext cx="255899" cy="373708"/>
            </a:xfrm>
            <a:prstGeom prst="downArrow">
              <a:avLst/>
            </a:prstGeom>
            <a:solidFill>
              <a:schemeClr val="tx2">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grpSp>
          <p:nvGrpSpPr>
            <p:cNvPr id="19" name="组合 18">
              <a:extLst>
                <a:ext uri="{FF2B5EF4-FFF2-40B4-BE49-F238E27FC236}">
                  <a16:creationId xmlns:a16="http://schemas.microsoft.com/office/drawing/2014/main" id="{C59FD0AC-30EF-2B39-0015-81F73EE16CE5}"/>
                </a:ext>
              </a:extLst>
            </p:cNvPr>
            <p:cNvGrpSpPr/>
            <p:nvPr/>
          </p:nvGrpSpPr>
          <p:grpSpPr>
            <a:xfrm>
              <a:off x="3618496" y="3590953"/>
              <a:ext cx="8573504" cy="1448230"/>
              <a:chOff x="3618496" y="3590953"/>
              <a:chExt cx="8573504" cy="1448230"/>
            </a:xfrm>
          </p:grpSpPr>
          <p:pic>
            <p:nvPicPr>
              <p:cNvPr id="15" name="图片 14">
                <a:extLst>
                  <a:ext uri="{FF2B5EF4-FFF2-40B4-BE49-F238E27FC236}">
                    <a16:creationId xmlns:a16="http://schemas.microsoft.com/office/drawing/2014/main" id="{966A86A1-80FA-912D-822B-CC592F5380C5}"/>
                  </a:ext>
                </a:extLst>
              </p:cNvPr>
              <p:cNvPicPr>
                <a:picLocks noChangeAspect="1"/>
              </p:cNvPicPr>
              <p:nvPr/>
            </p:nvPicPr>
            <p:blipFill>
              <a:blip r:embed="rId5"/>
              <a:stretch>
                <a:fillRect/>
              </a:stretch>
            </p:blipFill>
            <p:spPr>
              <a:xfrm>
                <a:off x="3618496" y="3590953"/>
                <a:ext cx="8573504" cy="1036795"/>
              </a:xfrm>
              <a:prstGeom prst="rect">
                <a:avLst/>
              </a:prstGeom>
            </p:spPr>
          </p:pic>
          <p:sp>
            <p:nvSpPr>
              <p:cNvPr id="13" name="Subtitle 4">
                <a:extLst>
                  <a:ext uri="{FF2B5EF4-FFF2-40B4-BE49-F238E27FC236}">
                    <a16:creationId xmlns:a16="http://schemas.microsoft.com/office/drawing/2014/main" id="{115F44B7-D559-18AE-245D-3EC985DFBD47}"/>
                  </a:ext>
                </a:extLst>
              </p:cNvPr>
              <p:cNvSpPr txBox="1">
                <a:spLocks/>
              </p:cNvSpPr>
              <p:nvPr/>
            </p:nvSpPr>
            <p:spPr>
              <a:xfrm>
                <a:off x="4169840" y="4528324"/>
                <a:ext cx="2276870" cy="510859"/>
              </a:xfrm>
              <a:prstGeom prst="rect">
                <a:avLst/>
              </a:prstGeom>
            </p:spPr>
            <p:txBody>
              <a:bodyPr>
                <a:normAutofit/>
              </a:bodyPr>
              <a:lstStyle>
                <a:lvl1pPr marL="2286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4"/>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4"/>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t>Ranku</a:t>
                </a:r>
                <a:r>
                  <a:rPr lang="en-US" dirty="0"/>
                  <a:t> Calculation:</a:t>
                </a:r>
                <a:endParaRPr lang="en-US" baseline="30000" dirty="0"/>
              </a:p>
            </p:txBody>
          </p:sp>
        </p:grpSp>
      </p:grpSp>
      <p:grpSp>
        <p:nvGrpSpPr>
          <p:cNvPr id="20" name="组合 19">
            <a:extLst>
              <a:ext uri="{FF2B5EF4-FFF2-40B4-BE49-F238E27FC236}">
                <a16:creationId xmlns:a16="http://schemas.microsoft.com/office/drawing/2014/main" id="{1439F350-4469-E8F6-4A79-5F5A441F10B3}"/>
              </a:ext>
            </a:extLst>
          </p:cNvPr>
          <p:cNvGrpSpPr/>
          <p:nvPr/>
        </p:nvGrpSpPr>
        <p:grpSpPr>
          <a:xfrm>
            <a:off x="3618496" y="1428720"/>
            <a:ext cx="8303342" cy="2081852"/>
            <a:chOff x="3618496" y="1428720"/>
            <a:chExt cx="8303342" cy="2081852"/>
          </a:xfrm>
        </p:grpSpPr>
        <p:pic>
          <p:nvPicPr>
            <p:cNvPr id="11" name="图片 10">
              <a:extLst>
                <a:ext uri="{FF2B5EF4-FFF2-40B4-BE49-F238E27FC236}">
                  <a16:creationId xmlns:a16="http://schemas.microsoft.com/office/drawing/2014/main" id="{C6977083-0BB5-C018-88A4-C6B76C71F7E0}"/>
                </a:ext>
              </a:extLst>
            </p:cNvPr>
            <p:cNvPicPr>
              <a:picLocks noChangeAspect="1"/>
            </p:cNvPicPr>
            <p:nvPr/>
          </p:nvPicPr>
          <p:blipFill>
            <a:blip r:embed="rId6"/>
            <a:stretch>
              <a:fillRect/>
            </a:stretch>
          </p:blipFill>
          <p:spPr>
            <a:xfrm>
              <a:off x="3671641" y="1428720"/>
              <a:ext cx="8250197" cy="1577243"/>
            </a:xfrm>
            <a:prstGeom prst="rect">
              <a:avLst/>
            </a:prstGeom>
          </p:spPr>
        </p:pic>
        <p:sp>
          <p:nvSpPr>
            <p:cNvPr id="5" name="下箭头 4">
              <a:extLst>
                <a:ext uri="{FF2B5EF4-FFF2-40B4-BE49-F238E27FC236}">
                  <a16:creationId xmlns:a16="http://schemas.microsoft.com/office/drawing/2014/main" id="{B89112A2-9DE7-5527-4386-18088E40DC61}"/>
                </a:ext>
              </a:extLst>
            </p:cNvPr>
            <p:cNvSpPr/>
            <p:nvPr/>
          </p:nvSpPr>
          <p:spPr>
            <a:xfrm rot="10800000">
              <a:off x="11010164" y="3136864"/>
              <a:ext cx="255899" cy="373708"/>
            </a:xfrm>
            <a:prstGeom prst="downArrow">
              <a:avLst/>
            </a:prstGeom>
            <a:solidFill>
              <a:schemeClr val="tx2">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14" name="Subtitle 4">
              <a:extLst>
                <a:ext uri="{FF2B5EF4-FFF2-40B4-BE49-F238E27FC236}">
                  <a16:creationId xmlns:a16="http://schemas.microsoft.com/office/drawing/2014/main" id="{D805188C-E1E4-FAA1-A1CB-EF770D09A062}"/>
                </a:ext>
              </a:extLst>
            </p:cNvPr>
            <p:cNvSpPr txBox="1">
              <a:spLocks/>
            </p:cNvSpPr>
            <p:nvPr/>
          </p:nvSpPr>
          <p:spPr>
            <a:xfrm>
              <a:off x="3618496" y="2932931"/>
              <a:ext cx="6453319" cy="510859"/>
            </a:xfrm>
            <a:prstGeom prst="rect">
              <a:avLst/>
            </a:prstGeom>
          </p:spPr>
          <p:txBody>
            <a:bodyPr>
              <a:normAutofit fontScale="92500"/>
            </a:bodyPr>
            <a:lstStyle>
              <a:lvl1pPr marL="2286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4"/>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4"/>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Insert into </a:t>
              </a:r>
              <a:r>
                <a:rPr lang="en-US" dirty="0">
                  <a:solidFill>
                    <a:schemeClr val="bg2"/>
                  </a:solidFill>
                </a:rPr>
                <a:t>H</a:t>
              </a:r>
              <a:r>
                <a:rPr lang="en-US" dirty="0"/>
                <a:t>eterogeneous devices based on </a:t>
              </a:r>
              <a:r>
                <a:rPr lang="en-US" dirty="0">
                  <a:solidFill>
                    <a:schemeClr val="bg2"/>
                  </a:solidFill>
                </a:rPr>
                <a:t>E</a:t>
              </a:r>
              <a:r>
                <a:rPr lang="en-US" dirty="0"/>
                <a:t>arliest-</a:t>
              </a:r>
              <a:r>
                <a:rPr lang="en-US" dirty="0">
                  <a:solidFill>
                    <a:schemeClr val="bg2"/>
                  </a:solidFill>
                </a:rPr>
                <a:t>F</a:t>
              </a:r>
              <a:r>
                <a:rPr lang="en-US" dirty="0"/>
                <a:t>inish-</a:t>
              </a:r>
              <a:r>
                <a:rPr lang="en-US" dirty="0">
                  <a:solidFill>
                    <a:schemeClr val="bg2"/>
                  </a:solidFill>
                </a:rPr>
                <a:t>T</a:t>
              </a:r>
              <a:r>
                <a:rPr lang="en-US" dirty="0"/>
                <a:t>ime</a:t>
              </a:r>
              <a:endParaRPr lang="en-US" baseline="30000" dirty="0"/>
            </a:p>
          </p:txBody>
        </p:sp>
      </p:grpSp>
      <p:pic>
        <p:nvPicPr>
          <p:cNvPr id="9" name="图片 8">
            <a:extLst>
              <a:ext uri="{FF2B5EF4-FFF2-40B4-BE49-F238E27FC236}">
                <a16:creationId xmlns:a16="http://schemas.microsoft.com/office/drawing/2014/main" id="{52A6DF34-5260-D1F1-B734-0EF7BDF87EA8}"/>
              </a:ext>
            </a:extLst>
          </p:cNvPr>
          <p:cNvPicPr>
            <a:picLocks noChangeAspect="1"/>
          </p:cNvPicPr>
          <p:nvPr/>
        </p:nvPicPr>
        <p:blipFill>
          <a:blip r:embed="rId7"/>
          <a:stretch>
            <a:fillRect/>
          </a:stretch>
        </p:blipFill>
        <p:spPr>
          <a:xfrm>
            <a:off x="6272653" y="4588509"/>
            <a:ext cx="4499180" cy="426646"/>
          </a:xfrm>
          <a:prstGeom prst="rect">
            <a:avLst/>
          </a:prstGeom>
        </p:spPr>
      </p:pic>
    </p:spTree>
    <p:extLst>
      <p:ext uri="{BB962C8B-B14F-4D97-AF65-F5344CB8AC3E}">
        <p14:creationId xmlns:p14="http://schemas.microsoft.com/office/powerpoint/2010/main" val="332971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8" y="-5193"/>
            <a:ext cx="9034388" cy="1307592"/>
          </a:xfrm>
        </p:spPr>
        <p:txBody>
          <a:bodyPr/>
          <a:lstStyle/>
          <a:p>
            <a:r>
              <a:rPr lang="en-US" dirty="0"/>
              <a:t>Scheduling performance</a:t>
            </a:r>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6</a:t>
            </a:fld>
            <a:endParaRPr lang="en-US" dirty="0"/>
          </a:p>
        </p:txBody>
      </p:sp>
      <p:sp>
        <p:nvSpPr>
          <p:cNvPr id="24" name="文本框 23">
            <a:extLst>
              <a:ext uri="{FF2B5EF4-FFF2-40B4-BE49-F238E27FC236}">
                <a16:creationId xmlns:a16="http://schemas.microsoft.com/office/drawing/2014/main" id="{F55D806E-7CEB-4182-FEEF-57A1285B06E4}"/>
              </a:ext>
            </a:extLst>
          </p:cNvPr>
          <p:cNvSpPr txBox="1"/>
          <p:nvPr/>
        </p:nvSpPr>
        <p:spPr>
          <a:xfrm>
            <a:off x="262641" y="1389611"/>
            <a:ext cx="11739266" cy="927883"/>
          </a:xfrm>
          <a:prstGeom prst="rect">
            <a:avLst/>
          </a:prstGeom>
          <a:noFill/>
        </p:spPr>
        <p:txBody>
          <a:bodyPr wrap="square">
            <a:spAutoFit/>
          </a:bodyPr>
          <a:lstStyle/>
          <a:p>
            <a:pPr marL="285750" indent="-285750">
              <a:lnSpc>
                <a:spcPct val="130000"/>
              </a:lnSpc>
              <a:spcAft>
                <a:spcPts val="600"/>
              </a:spcAft>
              <a:buClr>
                <a:schemeClr val="accent2"/>
              </a:buClr>
              <a:buFont typeface="Wingdings" panose="05000000000000000000" pitchFamily="2" charset="2"/>
              <a:buChar char="l"/>
            </a:pPr>
            <a:r>
              <a:rPr lang="en" altLang="zh-CN" sz="2000" dirty="0"/>
              <a:t>Universal</a:t>
            </a:r>
          </a:p>
          <a:p>
            <a:pPr marL="285750" indent="-285750">
              <a:lnSpc>
                <a:spcPct val="130000"/>
              </a:lnSpc>
              <a:spcAft>
                <a:spcPts val="600"/>
              </a:spcAft>
              <a:buClr>
                <a:schemeClr val="accent2"/>
              </a:buClr>
              <a:buFont typeface="Wingdings" panose="05000000000000000000" pitchFamily="2" charset="2"/>
              <a:buChar char="l"/>
            </a:pPr>
            <a:r>
              <a:rPr lang="en" altLang="zh-CN" sz="2000" dirty="0"/>
              <a:t>Efficient: Scheduling time</a:t>
            </a:r>
            <a:r>
              <a:rPr lang="zh-CN" altLang="en-US" sz="2000" dirty="0"/>
              <a:t> </a:t>
            </a:r>
            <a:r>
              <a:rPr lang="en" altLang="zh-CN" sz="2000" dirty="0"/>
              <a:t>&lt;</a:t>
            </a:r>
            <a:r>
              <a:rPr lang="zh-CN" altLang="en-US" sz="2000" dirty="0"/>
              <a:t> </a:t>
            </a:r>
            <a:r>
              <a:rPr lang="en" altLang="zh-CN" sz="2000" dirty="0"/>
              <a:t>0.1ms</a:t>
            </a:r>
          </a:p>
        </p:txBody>
      </p:sp>
      <p:grpSp>
        <p:nvGrpSpPr>
          <p:cNvPr id="2" name="组合 1">
            <a:extLst>
              <a:ext uri="{FF2B5EF4-FFF2-40B4-BE49-F238E27FC236}">
                <a16:creationId xmlns:a16="http://schemas.microsoft.com/office/drawing/2014/main" id="{BBBF6234-C1F9-CABD-97DC-A891E46963AB}"/>
              </a:ext>
            </a:extLst>
          </p:cNvPr>
          <p:cNvGrpSpPr/>
          <p:nvPr/>
        </p:nvGrpSpPr>
        <p:grpSpPr>
          <a:xfrm>
            <a:off x="1907747" y="3313297"/>
            <a:ext cx="8376506" cy="2851759"/>
            <a:chOff x="6524362" y="4356284"/>
            <a:chExt cx="5485756" cy="1867611"/>
          </a:xfrm>
        </p:grpSpPr>
        <p:pic>
          <p:nvPicPr>
            <p:cNvPr id="3" name="图片 2">
              <a:extLst>
                <a:ext uri="{FF2B5EF4-FFF2-40B4-BE49-F238E27FC236}">
                  <a16:creationId xmlns:a16="http://schemas.microsoft.com/office/drawing/2014/main" id="{C42BB46E-4A5A-30DE-C8AC-2149275E3BFD}"/>
                </a:ext>
              </a:extLst>
            </p:cNvPr>
            <p:cNvPicPr>
              <a:picLocks noChangeAspect="1"/>
            </p:cNvPicPr>
            <p:nvPr/>
          </p:nvPicPr>
          <p:blipFill>
            <a:blip r:embed="rId3"/>
            <a:stretch>
              <a:fillRect/>
            </a:stretch>
          </p:blipFill>
          <p:spPr>
            <a:xfrm>
              <a:off x="6524362" y="4356284"/>
              <a:ext cx="5485756" cy="1440226"/>
            </a:xfrm>
            <a:prstGeom prst="rect">
              <a:avLst/>
            </a:prstGeom>
          </p:spPr>
        </p:pic>
        <p:sp>
          <p:nvSpPr>
            <p:cNvPr id="5" name="文本框 4">
              <a:extLst>
                <a:ext uri="{FF2B5EF4-FFF2-40B4-BE49-F238E27FC236}">
                  <a16:creationId xmlns:a16="http://schemas.microsoft.com/office/drawing/2014/main" id="{0C75D794-A7AF-6AEE-5C0D-4BF6F25DADA0}"/>
                </a:ext>
              </a:extLst>
            </p:cNvPr>
            <p:cNvSpPr txBox="1"/>
            <p:nvPr/>
          </p:nvSpPr>
          <p:spPr>
            <a:xfrm>
              <a:off x="6982458" y="5762230"/>
              <a:ext cx="4851402" cy="461665"/>
            </a:xfrm>
            <a:prstGeom prst="rect">
              <a:avLst/>
            </a:prstGeom>
            <a:noFill/>
          </p:spPr>
          <p:txBody>
            <a:bodyPr wrap="square">
              <a:spAutoFit/>
            </a:bodyPr>
            <a:lstStyle/>
            <a:p>
              <a:pPr algn="ctr"/>
              <a:r>
                <a:rPr lang="en-US" altLang="zh-CN" sz="2400" dirty="0">
                  <a:latin typeface="华文楷体" panose="02010600040101010101" pitchFamily="2" charset="-122"/>
                  <a:ea typeface="华文楷体" panose="02010600040101010101" pitchFamily="2" charset="-122"/>
                </a:rPr>
                <a:t>Runtime Performance</a:t>
              </a:r>
              <a:endParaRPr lang="zh-CN" altLang="en-US" sz="2400" dirty="0">
                <a:latin typeface="华文楷体" panose="02010600040101010101" pitchFamily="2" charset="-122"/>
                <a:ea typeface="华文楷体" panose="02010600040101010101" pitchFamily="2" charset="-122"/>
              </a:endParaRPr>
            </a:p>
          </p:txBody>
        </p:sp>
      </p:grpSp>
    </p:spTree>
    <p:extLst>
      <p:ext uri="{BB962C8B-B14F-4D97-AF65-F5344CB8AC3E}">
        <p14:creationId xmlns:p14="http://schemas.microsoft.com/office/powerpoint/2010/main" val="341589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7" y="-5193"/>
            <a:ext cx="9283203" cy="1307592"/>
          </a:xfrm>
        </p:spPr>
        <p:txBody>
          <a:bodyPr/>
          <a:lstStyle/>
          <a:p>
            <a:r>
              <a:rPr lang="en-US" altLang="zh-CN" dirty="0"/>
              <a:t>2</a:t>
            </a:r>
            <a:r>
              <a:rPr lang="en-US" dirty="0"/>
              <a:t>. How to handle almost purely serial iterative processes</a:t>
            </a:r>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7</a:t>
            </a:fld>
            <a:endParaRPr lang="en-US" dirty="0"/>
          </a:p>
        </p:txBody>
      </p:sp>
      <p:grpSp>
        <p:nvGrpSpPr>
          <p:cNvPr id="3" name="组合 2">
            <a:extLst>
              <a:ext uri="{FF2B5EF4-FFF2-40B4-BE49-F238E27FC236}">
                <a16:creationId xmlns:a16="http://schemas.microsoft.com/office/drawing/2014/main" id="{6D97A485-40E8-0A7F-1283-0147C535F398}"/>
              </a:ext>
            </a:extLst>
          </p:cNvPr>
          <p:cNvGrpSpPr/>
          <p:nvPr/>
        </p:nvGrpSpPr>
        <p:grpSpPr>
          <a:xfrm>
            <a:off x="543980" y="3462256"/>
            <a:ext cx="3503418" cy="433441"/>
            <a:chOff x="543980" y="3462256"/>
            <a:chExt cx="3503418" cy="433441"/>
          </a:xfrm>
        </p:grpSpPr>
        <p:sp>
          <p:nvSpPr>
            <p:cNvPr id="137" name="矩形: 圆角 69">
              <a:extLst>
                <a:ext uri="{FF2B5EF4-FFF2-40B4-BE49-F238E27FC236}">
                  <a16:creationId xmlns:a16="http://schemas.microsoft.com/office/drawing/2014/main" id="{FB0F8D59-63E0-7EE2-A3D1-CFA8A624C69A}"/>
                </a:ext>
              </a:extLst>
            </p:cNvPr>
            <p:cNvSpPr/>
            <p:nvPr/>
          </p:nvSpPr>
          <p:spPr>
            <a:xfrm>
              <a:off x="1439456" y="3463197"/>
              <a:ext cx="745456" cy="431562"/>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p:txBody>
        </p:sp>
        <p:sp>
          <p:nvSpPr>
            <p:cNvPr id="138" name="矩形: 圆角 70">
              <a:extLst>
                <a:ext uri="{FF2B5EF4-FFF2-40B4-BE49-F238E27FC236}">
                  <a16:creationId xmlns:a16="http://schemas.microsoft.com/office/drawing/2014/main" id="{27D39D15-BB8A-0DC3-AA97-9B319C41BC69}"/>
                </a:ext>
              </a:extLst>
            </p:cNvPr>
            <p:cNvSpPr/>
            <p:nvPr/>
          </p:nvSpPr>
          <p:spPr>
            <a:xfrm>
              <a:off x="543980" y="3462256"/>
              <a:ext cx="745068" cy="43156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p:txBody>
        </p:sp>
        <p:sp>
          <p:nvSpPr>
            <p:cNvPr id="139" name="矩形: 圆角 71">
              <a:extLst>
                <a:ext uri="{FF2B5EF4-FFF2-40B4-BE49-F238E27FC236}">
                  <a16:creationId xmlns:a16="http://schemas.microsoft.com/office/drawing/2014/main" id="{7AE7FCF0-FD0D-89DD-EB51-33619B11C58D}"/>
                </a:ext>
              </a:extLst>
            </p:cNvPr>
            <p:cNvSpPr/>
            <p:nvPr/>
          </p:nvSpPr>
          <p:spPr>
            <a:xfrm>
              <a:off x="2434783" y="3463656"/>
              <a:ext cx="679294" cy="431562"/>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p:txBody>
        </p:sp>
        <p:sp>
          <p:nvSpPr>
            <p:cNvPr id="149" name="矩形: 圆角 64">
              <a:extLst>
                <a:ext uri="{FF2B5EF4-FFF2-40B4-BE49-F238E27FC236}">
                  <a16:creationId xmlns:a16="http://schemas.microsoft.com/office/drawing/2014/main" id="{1663FCA7-2A8E-508C-511F-79C3F22E6840}"/>
                </a:ext>
              </a:extLst>
            </p:cNvPr>
            <p:cNvSpPr/>
            <p:nvPr/>
          </p:nvSpPr>
          <p:spPr>
            <a:xfrm>
              <a:off x="3368104" y="3462256"/>
              <a:ext cx="679294" cy="433441"/>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53" name="直接箭头连接符 88">
              <a:extLst>
                <a:ext uri="{FF2B5EF4-FFF2-40B4-BE49-F238E27FC236}">
                  <a16:creationId xmlns:a16="http://schemas.microsoft.com/office/drawing/2014/main" id="{4598BB8F-0D39-9BF9-FEEB-528DF263AFAD}"/>
                </a:ext>
              </a:extLst>
            </p:cNvPr>
            <p:cNvCxnSpPr>
              <a:cxnSpLocks/>
              <a:stCxn id="139" idx="3"/>
              <a:endCxn id="149" idx="1"/>
            </p:cNvCxnSpPr>
            <p:nvPr/>
          </p:nvCxnSpPr>
          <p:spPr>
            <a:xfrm flipV="1">
              <a:off x="3114077" y="3678978"/>
              <a:ext cx="254026" cy="46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57" name="直接箭头连接符 179">
              <a:extLst>
                <a:ext uri="{FF2B5EF4-FFF2-40B4-BE49-F238E27FC236}">
                  <a16:creationId xmlns:a16="http://schemas.microsoft.com/office/drawing/2014/main" id="{E3FB0724-3FA3-4FE3-6330-DB1EA84BC873}"/>
                </a:ext>
              </a:extLst>
            </p:cNvPr>
            <p:cNvCxnSpPr>
              <a:cxnSpLocks/>
              <a:stCxn id="137" idx="3"/>
              <a:endCxn id="139" idx="1"/>
            </p:cNvCxnSpPr>
            <p:nvPr/>
          </p:nvCxnSpPr>
          <p:spPr>
            <a:xfrm>
              <a:off x="2184912" y="3678978"/>
              <a:ext cx="249871" cy="46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61" name="直接箭头连接符 179">
              <a:extLst>
                <a:ext uri="{FF2B5EF4-FFF2-40B4-BE49-F238E27FC236}">
                  <a16:creationId xmlns:a16="http://schemas.microsoft.com/office/drawing/2014/main" id="{208621C3-2819-1F22-BA10-E20F133C9AF2}"/>
                </a:ext>
              </a:extLst>
            </p:cNvPr>
            <p:cNvCxnSpPr>
              <a:cxnSpLocks/>
              <a:stCxn id="138" idx="3"/>
              <a:endCxn id="137" idx="1"/>
            </p:cNvCxnSpPr>
            <p:nvPr/>
          </p:nvCxnSpPr>
          <p:spPr>
            <a:xfrm>
              <a:off x="1289048" y="3678037"/>
              <a:ext cx="150408" cy="940"/>
            </a:xfrm>
            <a:prstGeom prst="straightConnector1">
              <a:avLst/>
            </a:prstGeom>
            <a:noFill/>
            <a:ln w="12700" cap="flat" cmpd="sng" algn="ctr">
              <a:solidFill>
                <a:sysClr val="windowText" lastClr="000000"/>
              </a:solidFill>
              <a:prstDash val="solid"/>
              <a:miter lim="800000"/>
              <a:tailEnd type="triangle" w="sm" len="sm"/>
            </a:ln>
            <a:effectLst/>
          </p:spPr>
        </p:cxnSp>
      </p:grpSp>
      <p:grpSp>
        <p:nvGrpSpPr>
          <p:cNvPr id="5" name="组合 4">
            <a:extLst>
              <a:ext uri="{FF2B5EF4-FFF2-40B4-BE49-F238E27FC236}">
                <a16:creationId xmlns:a16="http://schemas.microsoft.com/office/drawing/2014/main" id="{164B840B-BD9A-A8E6-1026-E0D4EA50CFC9}"/>
              </a:ext>
            </a:extLst>
          </p:cNvPr>
          <p:cNvGrpSpPr/>
          <p:nvPr/>
        </p:nvGrpSpPr>
        <p:grpSpPr>
          <a:xfrm>
            <a:off x="1195100" y="3895697"/>
            <a:ext cx="3503417" cy="857466"/>
            <a:chOff x="1195100" y="3895697"/>
            <a:chExt cx="3503417" cy="857466"/>
          </a:xfrm>
        </p:grpSpPr>
        <p:sp>
          <p:nvSpPr>
            <p:cNvPr id="140" name="矩形: 圆角 223">
              <a:extLst>
                <a:ext uri="{FF2B5EF4-FFF2-40B4-BE49-F238E27FC236}">
                  <a16:creationId xmlns:a16="http://schemas.microsoft.com/office/drawing/2014/main" id="{DA6EE561-0702-81AA-FC34-E7CB00A3773E}"/>
                </a:ext>
              </a:extLst>
            </p:cNvPr>
            <p:cNvSpPr/>
            <p:nvPr/>
          </p:nvSpPr>
          <p:spPr>
            <a:xfrm>
              <a:off x="2090576" y="4320661"/>
              <a:ext cx="745456" cy="431562"/>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p:txBody>
        </p:sp>
        <p:sp>
          <p:nvSpPr>
            <p:cNvPr id="141" name="矩形: 圆角 224">
              <a:extLst>
                <a:ext uri="{FF2B5EF4-FFF2-40B4-BE49-F238E27FC236}">
                  <a16:creationId xmlns:a16="http://schemas.microsoft.com/office/drawing/2014/main" id="{70008941-C241-8843-3FC0-9A5B33475232}"/>
                </a:ext>
              </a:extLst>
            </p:cNvPr>
            <p:cNvSpPr/>
            <p:nvPr/>
          </p:nvSpPr>
          <p:spPr>
            <a:xfrm>
              <a:off x="1195100" y="4319721"/>
              <a:ext cx="745068" cy="43156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p:txBody>
        </p:sp>
        <p:sp>
          <p:nvSpPr>
            <p:cNvPr id="142" name="矩形: 圆角 225">
              <a:extLst>
                <a:ext uri="{FF2B5EF4-FFF2-40B4-BE49-F238E27FC236}">
                  <a16:creationId xmlns:a16="http://schemas.microsoft.com/office/drawing/2014/main" id="{02C459DF-A325-5275-9929-7FEC12542196}"/>
                </a:ext>
              </a:extLst>
            </p:cNvPr>
            <p:cNvSpPr/>
            <p:nvPr/>
          </p:nvSpPr>
          <p:spPr>
            <a:xfrm>
              <a:off x="3085903" y="4321121"/>
              <a:ext cx="679294" cy="431562"/>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p:txBody>
        </p:sp>
        <p:sp>
          <p:nvSpPr>
            <p:cNvPr id="150" name="矩形: 圆角 65">
              <a:extLst>
                <a:ext uri="{FF2B5EF4-FFF2-40B4-BE49-F238E27FC236}">
                  <a16:creationId xmlns:a16="http://schemas.microsoft.com/office/drawing/2014/main" id="{4777BD96-3EE1-4706-69D8-5A679A79502A}"/>
                </a:ext>
              </a:extLst>
            </p:cNvPr>
            <p:cNvSpPr/>
            <p:nvPr/>
          </p:nvSpPr>
          <p:spPr>
            <a:xfrm>
              <a:off x="4019223" y="4321601"/>
              <a:ext cx="679294" cy="431562"/>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p>
          </p:txBody>
        </p:sp>
        <p:cxnSp>
          <p:nvCxnSpPr>
            <p:cNvPr id="154" name="直接箭头连接符 98">
              <a:extLst>
                <a:ext uri="{FF2B5EF4-FFF2-40B4-BE49-F238E27FC236}">
                  <a16:creationId xmlns:a16="http://schemas.microsoft.com/office/drawing/2014/main" id="{E043CCB2-85A8-F409-B956-440F875B6628}"/>
                </a:ext>
              </a:extLst>
            </p:cNvPr>
            <p:cNvCxnSpPr>
              <a:cxnSpLocks/>
              <a:stCxn id="142" idx="3"/>
              <a:endCxn id="150" idx="1"/>
            </p:cNvCxnSpPr>
            <p:nvPr/>
          </p:nvCxnSpPr>
          <p:spPr>
            <a:xfrm>
              <a:off x="3765197" y="4536902"/>
              <a:ext cx="254026" cy="47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58" name="直接箭头连接符 182">
              <a:extLst>
                <a:ext uri="{FF2B5EF4-FFF2-40B4-BE49-F238E27FC236}">
                  <a16:creationId xmlns:a16="http://schemas.microsoft.com/office/drawing/2014/main" id="{283142F7-9F83-8510-5680-19058ED8EF92}"/>
                </a:ext>
              </a:extLst>
            </p:cNvPr>
            <p:cNvCxnSpPr>
              <a:cxnSpLocks/>
              <a:stCxn id="140" idx="3"/>
              <a:endCxn id="142" idx="1"/>
            </p:cNvCxnSpPr>
            <p:nvPr/>
          </p:nvCxnSpPr>
          <p:spPr>
            <a:xfrm>
              <a:off x="2836032" y="4536442"/>
              <a:ext cx="249871" cy="46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62" name="直接箭头连接符 179">
              <a:extLst>
                <a:ext uri="{FF2B5EF4-FFF2-40B4-BE49-F238E27FC236}">
                  <a16:creationId xmlns:a16="http://schemas.microsoft.com/office/drawing/2014/main" id="{6D44109F-5BBB-9B1A-8DEA-D9C7946D105C}"/>
                </a:ext>
              </a:extLst>
            </p:cNvPr>
            <p:cNvCxnSpPr>
              <a:cxnSpLocks/>
              <a:stCxn id="141" idx="3"/>
              <a:endCxn id="140" idx="1"/>
            </p:cNvCxnSpPr>
            <p:nvPr/>
          </p:nvCxnSpPr>
          <p:spPr>
            <a:xfrm>
              <a:off x="1940168" y="4535502"/>
              <a:ext cx="150408" cy="94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65" name="肘形连接符 164">
              <a:extLst>
                <a:ext uri="{FF2B5EF4-FFF2-40B4-BE49-F238E27FC236}">
                  <a16:creationId xmlns:a16="http://schemas.microsoft.com/office/drawing/2014/main" id="{E84DC29C-E1F5-83D8-8202-B725C11E942B}"/>
                </a:ext>
              </a:extLst>
            </p:cNvPr>
            <p:cNvCxnSpPr>
              <a:stCxn id="149" idx="2"/>
              <a:endCxn id="141" idx="1"/>
            </p:cNvCxnSpPr>
            <p:nvPr/>
          </p:nvCxnSpPr>
          <p:spPr>
            <a:xfrm rot="5400000">
              <a:off x="2131524" y="2959274"/>
              <a:ext cx="639805" cy="2512651"/>
            </a:xfrm>
            <a:prstGeom prst="bentConnector4">
              <a:avLst>
                <a:gd name="adj1" fmla="val 33137"/>
                <a:gd name="adj2" fmla="val 109098"/>
              </a:avLst>
            </a:prstGeom>
            <a:noFill/>
            <a:ln w="12700" cap="flat" cmpd="sng" algn="ctr">
              <a:solidFill>
                <a:sysClr val="windowText" lastClr="000000"/>
              </a:solidFill>
              <a:prstDash val="solid"/>
              <a:miter lim="800000"/>
              <a:tailEnd type="triangle" w="sm" len="sm"/>
            </a:ln>
            <a:effectLst/>
          </p:spPr>
        </p:cxnSp>
      </p:grpSp>
      <p:grpSp>
        <p:nvGrpSpPr>
          <p:cNvPr id="8" name="组合 7">
            <a:extLst>
              <a:ext uri="{FF2B5EF4-FFF2-40B4-BE49-F238E27FC236}">
                <a16:creationId xmlns:a16="http://schemas.microsoft.com/office/drawing/2014/main" id="{CD63AD9E-1DD8-1988-24A7-AC8CEC52B78A}"/>
              </a:ext>
            </a:extLst>
          </p:cNvPr>
          <p:cNvGrpSpPr/>
          <p:nvPr/>
        </p:nvGrpSpPr>
        <p:grpSpPr>
          <a:xfrm>
            <a:off x="1859350" y="4753161"/>
            <a:ext cx="3503418" cy="772077"/>
            <a:chOff x="1859350" y="4753161"/>
            <a:chExt cx="3503418" cy="772077"/>
          </a:xfrm>
        </p:grpSpPr>
        <p:sp>
          <p:nvSpPr>
            <p:cNvPr id="143" name="矩形: 圆角 229">
              <a:extLst>
                <a:ext uri="{FF2B5EF4-FFF2-40B4-BE49-F238E27FC236}">
                  <a16:creationId xmlns:a16="http://schemas.microsoft.com/office/drawing/2014/main" id="{71916987-5A44-BD24-1580-7736BC4B9088}"/>
                </a:ext>
              </a:extLst>
            </p:cNvPr>
            <p:cNvSpPr/>
            <p:nvPr/>
          </p:nvSpPr>
          <p:spPr>
            <a:xfrm>
              <a:off x="2754826" y="5093215"/>
              <a:ext cx="745456" cy="431562"/>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p:txBody>
        </p:sp>
        <p:sp>
          <p:nvSpPr>
            <p:cNvPr id="144" name="矩形: 圆角 230">
              <a:extLst>
                <a:ext uri="{FF2B5EF4-FFF2-40B4-BE49-F238E27FC236}">
                  <a16:creationId xmlns:a16="http://schemas.microsoft.com/office/drawing/2014/main" id="{021FDEE8-B049-4298-D1C3-A3E93F93A940}"/>
                </a:ext>
              </a:extLst>
            </p:cNvPr>
            <p:cNvSpPr/>
            <p:nvPr/>
          </p:nvSpPr>
          <p:spPr>
            <a:xfrm>
              <a:off x="1859350" y="5092276"/>
              <a:ext cx="745068" cy="43156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p:txBody>
        </p:sp>
        <p:sp>
          <p:nvSpPr>
            <p:cNvPr id="145" name="矩形: 圆角 231">
              <a:extLst>
                <a:ext uri="{FF2B5EF4-FFF2-40B4-BE49-F238E27FC236}">
                  <a16:creationId xmlns:a16="http://schemas.microsoft.com/office/drawing/2014/main" id="{5160B392-6930-331B-B517-FE2EA3227881}"/>
                </a:ext>
              </a:extLst>
            </p:cNvPr>
            <p:cNvSpPr/>
            <p:nvPr/>
          </p:nvSpPr>
          <p:spPr>
            <a:xfrm>
              <a:off x="3750154" y="5093676"/>
              <a:ext cx="679294" cy="431562"/>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p:txBody>
        </p:sp>
        <p:sp>
          <p:nvSpPr>
            <p:cNvPr id="151" name="矩形: 圆角 68">
              <a:extLst>
                <a:ext uri="{FF2B5EF4-FFF2-40B4-BE49-F238E27FC236}">
                  <a16:creationId xmlns:a16="http://schemas.microsoft.com/office/drawing/2014/main" id="{A8CBE5EC-3141-3354-695F-770E1FCD64B5}"/>
                </a:ext>
              </a:extLst>
            </p:cNvPr>
            <p:cNvSpPr/>
            <p:nvPr/>
          </p:nvSpPr>
          <p:spPr>
            <a:xfrm>
              <a:off x="4683474" y="5092276"/>
              <a:ext cx="679294" cy="431562"/>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p>
          </p:txBody>
        </p:sp>
        <p:cxnSp>
          <p:nvCxnSpPr>
            <p:cNvPr id="155" name="直接箭头连接符 102">
              <a:extLst>
                <a:ext uri="{FF2B5EF4-FFF2-40B4-BE49-F238E27FC236}">
                  <a16:creationId xmlns:a16="http://schemas.microsoft.com/office/drawing/2014/main" id="{DECFCFEE-79F9-2AAF-43FA-194660B5B949}"/>
                </a:ext>
              </a:extLst>
            </p:cNvPr>
            <p:cNvCxnSpPr>
              <a:cxnSpLocks/>
              <a:stCxn id="145" idx="3"/>
              <a:endCxn id="151" idx="1"/>
            </p:cNvCxnSpPr>
            <p:nvPr/>
          </p:nvCxnSpPr>
          <p:spPr>
            <a:xfrm flipV="1">
              <a:off x="4429448" y="5308057"/>
              <a:ext cx="254026" cy="140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59" name="直接箭头连接符 185">
              <a:extLst>
                <a:ext uri="{FF2B5EF4-FFF2-40B4-BE49-F238E27FC236}">
                  <a16:creationId xmlns:a16="http://schemas.microsoft.com/office/drawing/2014/main" id="{39A00299-5B2F-3A93-CD38-9914F20E22C4}"/>
                </a:ext>
              </a:extLst>
            </p:cNvPr>
            <p:cNvCxnSpPr>
              <a:cxnSpLocks/>
              <a:stCxn id="143" idx="3"/>
              <a:endCxn id="145" idx="1"/>
            </p:cNvCxnSpPr>
            <p:nvPr/>
          </p:nvCxnSpPr>
          <p:spPr>
            <a:xfrm>
              <a:off x="3500282" y="5308996"/>
              <a:ext cx="249872" cy="462"/>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63" name="直接箭头连接符 179">
              <a:extLst>
                <a:ext uri="{FF2B5EF4-FFF2-40B4-BE49-F238E27FC236}">
                  <a16:creationId xmlns:a16="http://schemas.microsoft.com/office/drawing/2014/main" id="{AEECA5AE-905E-D9DF-6D2E-23D221A2C5AC}"/>
                </a:ext>
              </a:extLst>
            </p:cNvPr>
            <p:cNvCxnSpPr>
              <a:cxnSpLocks/>
              <a:stCxn id="144" idx="3"/>
              <a:endCxn id="143" idx="1"/>
            </p:cNvCxnSpPr>
            <p:nvPr/>
          </p:nvCxnSpPr>
          <p:spPr>
            <a:xfrm>
              <a:off x="2604418" y="5308057"/>
              <a:ext cx="150408" cy="93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66" name="肘形连接符 165">
              <a:extLst>
                <a:ext uri="{FF2B5EF4-FFF2-40B4-BE49-F238E27FC236}">
                  <a16:creationId xmlns:a16="http://schemas.microsoft.com/office/drawing/2014/main" id="{0235A835-A9C7-EDEA-556A-A5F6EABF25D3}"/>
                </a:ext>
              </a:extLst>
            </p:cNvPr>
            <p:cNvCxnSpPr>
              <a:cxnSpLocks/>
              <a:stCxn id="150" idx="2"/>
              <a:endCxn id="144" idx="1"/>
            </p:cNvCxnSpPr>
            <p:nvPr/>
          </p:nvCxnSpPr>
          <p:spPr>
            <a:xfrm rot="5400000">
              <a:off x="2831664" y="3780849"/>
              <a:ext cx="554895" cy="2499520"/>
            </a:xfrm>
            <a:prstGeom prst="bentConnector4">
              <a:avLst>
                <a:gd name="adj1" fmla="val 30557"/>
                <a:gd name="adj2" fmla="val 109146"/>
              </a:avLst>
            </a:prstGeom>
            <a:noFill/>
            <a:ln w="12700" cap="flat" cmpd="sng" algn="ctr">
              <a:solidFill>
                <a:sysClr val="windowText" lastClr="000000"/>
              </a:solidFill>
              <a:prstDash val="solid"/>
              <a:miter lim="800000"/>
              <a:tailEnd type="triangle" w="sm" len="sm"/>
            </a:ln>
            <a:effectLst/>
          </p:spPr>
        </p:cxnSp>
      </p:grpSp>
      <p:grpSp>
        <p:nvGrpSpPr>
          <p:cNvPr id="9" name="组合 8">
            <a:extLst>
              <a:ext uri="{FF2B5EF4-FFF2-40B4-BE49-F238E27FC236}">
                <a16:creationId xmlns:a16="http://schemas.microsoft.com/office/drawing/2014/main" id="{3706CF33-D251-17E2-7AC5-3EAE42716472}"/>
              </a:ext>
            </a:extLst>
          </p:cNvPr>
          <p:cNvGrpSpPr/>
          <p:nvPr/>
        </p:nvGrpSpPr>
        <p:grpSpPr>
          <a:xfrm>
            <a:off x="2496993" y="5523838"/>
            <a:ext cx="3503417" cy="722157"/>
            <a:chOff x="2496993" y="5523838"/>
            <a:chExt cx="3503417" cy="722157"/>
          </a:xfrm>
        </p:grpSpPr>
        <p:sp>
          <p:nvSpPr>
            <p:cNvPr id="146" name="矩形: 圆角 234">
              <a:extLst>
                <a:ext uri="{FF2B5EF4-FFF2-40B4-BE49-F238E27FC236}">
                  <a16:creationId xmlns:a16="http://schemas.microsoft.com/office/drawing/2014/main" id="{6B9ACA10-17DE-84A3-B2F9-27668FC7034F}"/>
                </a:ext>
              </a:extLst>
            </p:cNvPr>
            <p:cNvSpPr/>
            <p:nvPr/>
          </p:nvSpPr>
          <p:spPr>
            <a:xfrm>
              <a:off x="3392468" y="5813973"/>
              <a:ext cx="745068" cy="431562"/>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p:txBody>
        </p:sp>
        <p:sp>
          <p:nvSpPr>
            <p:cNvPr id="147" name="矩形: 圆角 235">
              <a:extLst>
                <a:ext uri="{FF2B5EF4-FFF2-40B4-BE49-F238E27FC236}">
                  <a16:creationId xmlns:a16="http://schemas.microsoft.com/office/drawing/2014/main" id="{B5F34A40-418B-5C77-8907-3FF389616FAC}"/>
                </a:ext>
              </a:extLst>
            </p:cNvPr>
            <p:cNvSpPr/>
            <p:nvPr/>
          </p:nvSpPr>
          <p:spPr>
            <a:xfrm>
              <a:off x="2496993" y="5813033"/>
              <a:ext cx="745068" cy="43156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p:txBody>
        </p:sp>
        <p:sp>
          <p:nvSpPr>
            <p:cNvPr id="148" name="矩形: 圆角 236">
              <a:extLst>
                <a:ext uri="{FF2B5EF4-FFF2-40B4-BE49-F238E27FC236}">
                  <a16:creationId xmlns:a16="http://schemas.microsoft.com/office/drawing/2014/main" id="{3BCBEA61-7498-CC3A-C2C3-E43AC118D44B}"/>
                </a:ext>
              </a:extLst>
            </p:cNvPr>
            <p:cNvSpPr/>
            <p:nvPr/>
          </p:nvSpPr>
          <p:spPr>
            <a:xfrm>
              <a:off x="4387795" y="5814433"/>
              <a:ext cx="679294" cy="431562"/>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p:txBody>
        </p:sp>
        <p:sp>
          <p:nvSpPr>
            <p:cNvPr id="152" name="矩形: 圆角 72">
              <a:extLst>
                <a:ext uri="{FF2B5EF4-FFF2-40B4-BE49-F238E27FC236}">
                  <a16:creationId xmlns:a16="http://schemas.microsoft.com/office/drawing/2014/main" id="{440457B5-A222-429F-A41D-44FA984173A8}"/>
                </a:ext>
              </a:extLst>
            </p:cNvPr>
            <p:cNvSpPr/>
            <p:nvPr/>
          </p:nvSpPr>
          <p:spPr>
            <a:xfrm>
              <a:off x="5321116" y="5810233"/>
              <a:ext cx="679294" cy="431562"/>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p>
          </p:txBody>
        </p:sp>
        <p:cxnSp>
          <p:nvCxnSpPr>
            <p:cNvPr id="156" name="直接箭头连接符 107">
              <a:extLst>
                <a:ext uri="{FF2B5EF4-FFF2-40B4-BE49-F238E27FC236}">
                  <a16:creationId xmlns:a16="http://schemas.microsoft.com/office/drawing/2014/main" id="{E4046EE8-DA33-DD06-6246-9316B6AFEC04}"/>
                </a:ext>
              </a:extLst>
            </p:cNvPr>
            <p:cNvCxnSpPr>
              <a:cxnSpLocks/>
              <a:stCxn id="148" idx="3"/>
              <a:endCxn id="152" idx="1"/>
            </p:cNvCxnSpPr>
            <p:nvPr/>
          </p:nvCxnSpPr>
          <p:spPr>
            <a:xfrm flipV="1">
              <a:off x="5067089" y="6026014"/>
              <a:ext cx="254026" cy="420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60" name="直接箭头连接符 188">
              <a:extLst>
                <a:ext uri="{FF2B5EF4-FFF2-40B4-BE49-F238E27FC236}">
                  <a16:creationId xmlns:a16="http://schemas.microsoft.com/office/drawing/2014/main" id="{6EC8CBCE-D7FC-BB57-F414-E0F018180115}"/>
                </a:ext>
              </a:extLst>
            </p:cNvPr>
            <p:cNvCxnSpPr>
              <a:cxnSpLocks/>
              <a:stCxn id="146" idx="3"/>
              <a:endCxn id="148" idx="1"/>
            </p:cNvCxnSpPr>
            <p:nvPr/>
          </p:nvCxnSpPr>
          <p:spPr>
            <a:xfrm>
              <a:off x="4137537" y="6029754"/>
              <a:ext cx="250259" cy="46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64" name="直接箭头连接符 179">
              <a:extLst>
                <a:ext uri="{FF2B5EF4-FFF2-40B4-BE49-F238E27FC236}">
                  <a16:creationId xmlns:a16="http://schemas.microsoft.com/office/drawing/2014/main" id="{32E4A665-DEDA-6B40-2F22-2B035DEBA74C}"/>
                </a:ext>
              </a:extLst>
            </p:cNvPr>
            <p:cNvCxnSpPr>
              <a:cxnSpLocks/>
              <a:stCxn id="147" idx="3"/>
              <a:endCxn id="146" idx="1"/>
            </p:cNvCxnSpPr>
            <p:nvPr/>
          </p:nvCxnSpPr>
          <p:spPr>
            <a:xfrm>
              <a:off x="3242062" y="6028814"/>
              <a:ext cx="150406" cy="94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67" name="肘形连接符 166">
              <a:extLst>
                <a:ext uri="{FF2B5EF4-FFF2-40B4-BE49-F238E27FC236}">
                  <a16:creationId xmlns:a16="http://schemas.microsoft.com/office/drawing/2014/main" id="{182D8DAC-4A02-E00E-193D-406943E2F4B2}"/>
                </a:ext>
              </a:extLst>
            </p:cNvPr>
            <p:cNvCxnSpPr>
              <a:cxnSpLocks/>
              <a:stCxn id="151" idx="2"/>
              <a:endCxn id="147" idx="1"/>
            </p:cNvCxnSpPr>
            <p:nvPr/>
          </p:nvCxnSpPr>
          <p:spPr>
            <a:xfrm rot="5400000">
              <a:off x="3507569" y="4513262"/>
              <a:ext cx="504976" cy="2526128"/>
            </a:xfrm>
            <a:prstGeom prst="bentConnector4">
              <a:avLst>
                <a:gd name="adj1" fmla="val 28634"/>
                <a:gd name="adj2" fmla="val 109049"/>
              </a:avLst>
            </a:prstGeom>
            <a:noFill/>
            <a:ln w="12700" cap="flat" cmpd="sng" algn="ctr">
              <a:solidFill>
                <a:sysClr val="windowText" lastClr="000000"/>
              </a:solidFill>
              <a:prstDash val="solid"/>
              <a:miter lim="800000"/>
              <a:tailEnd type="triangle" w="sm" len="sm"/>
            </a:ln>
            <a:effectLst/>
          </p:spPr>
        </p:cxnSp>
      </p:grpSp>
      <p:grpSp>
        <p:nvGrpSpPr>
          <p:cNvPr id="183" name="组合 182">
            <a:extLst>
              <a:ext uri="{FF2B5EF4-FFF2-40B4-BE49-F238E27FC236}">
                <a16:creationId xmlns:a16="http://schemas.microsoft.com/office/drawing/2014/main" id="{1287E1A9-BCD7-A496-8691-725AE3E5E0AE}"/>
              </a:ext>
            </a:extLst>
          </p:cNvPr>
          <p:cNvGrpSpPr/>
          <p:nvPr/>
        </p:nvGrpSpPr>
        <p:grpSpPr>
          <a:xfrm>
            <a:off x="272326" y="2097589"/>
            <a:ext cx="3636499" cy="617048"/>
            <a:chOff x="272326" y="1558264"/>
            <a:chExt cx="3636499" cy="617048"/>
          </a:xfrm>
        </p:grpSpPr>
        <p:sp>
          <p:nvSpPr>
            <p:cNvPr id="135" name="圆角矩形 134">
              <a:extLst>
                <a:ext uri="{FF2B5EF4-FFF2-40B4-BE49-F238E27FC236}">
                  <a16:creationId xmlns:a16="http://schemas.microsoft.com/office/drawing/2014/main" id="{04C4B00D-CF30-8D3B-CC40-6E4623AD2E2A}"/>
                </a:ext>
              </a:extLst>
            </p:cNvPr>
            <p:cNvSpPr/>
            <p:nvPr/>
          </p:nvSpPr>
          <p:spPr>
            <a:xfrm>
              <a:off x="272326" y="1558264"/>
              <a:ext cx="3636499" cy="617048"/>
            </a:xfrm>
            <a:prstGeom prst="roundRect">
              <a:avLst/>
            </a:prstGeom>
            <a:solidFill>
              <a:srgbClr val="4472C4">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8" name="矩形: 圆角 70">
              <a:extLst>
                <a:ext uri="{FF2B5EF4-FFF2-40B4-BE49-F238E27FC236}">
                  <a16:creationId xmlns:a16="http://schemas.microsoft.com/office/drawing/2014/main" id="{36C5B18A-303F-FEB9-7C2A-E5932DA8AAF8}"/>
                </a:ext>
              </a:extLst>
            </p:cNvPr>
            <p:cNvSpPr/>
            <p:nvPr/>
          </p:nvSpPr>
          <p:spPr>
            <a:xfrm>
              <a:off x="485361" y="1690977"/>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Color 1</a:t>
              </a:r>
            </a:p>
          </p:txBody>
        </p:sp>
        <p:sp>
          <p:nvSpPr>
            <p:cNvPr id="169" name="矩形: 圆角 70">
              <a:extLst>
                <a:ext uri="{FF2B5EF4-FFF2-40B4-BE49-F238E27FC236}">
                  <a16:creationId xmlns:a16="http://schemas.microsoft.com/office/drawing/2014/main" id="{C8E62A69-B136-5B3B-167E-439976AF7CC3}"/>
                </a:ext>
              </a:extLst>
            </p:cNvPr>
            <p:cNvSpPr/>
            <p:nvPr/>
          </p:nvSpPr>
          <p:spPr>
            <a:xfrm>
              <a:off x="1314406" y="1690977"/>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Color 2</a:t>
              </a:r>
            </a:p>
          </p:txBody>
        </p:sp>
        <p:sp>
          <p:nvSpPr>
            <p:cNvPr id="170" name="矩形: 圆角 70">
              <a:extLst>
                <a:ext uri="{FF2B5EF4-FFF2-40B4-BE49-F238E27FC236}">
                  <a16:creationId xmlns:a16="http://schemas.microsoft.com/office/drawing/2014/main" id="{6150E962-960E-B635-58CD-0DC864783858}"/>
                </a:ext>
              </a:extLst>
            </p:cNvPr>
            <p:cNvSpPr/>
            <p:nvPr/>
          </p:nvSpPr>
          <p:spPr>
            <a:xfrm>
              <a:off x="2149739" y="1690977"/>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Color ……</a:t>
              </a:r>
            </a:p>
          </p:txBody>
        </p:sp>
        <p:sp>
          <p:nvSpPr>
            <p:cNvPr id="171" name="矩形: 圆角 70">
              <a:extLst>
                <a:ext uri="{FF2B5EF4-FFF2-40B4-BE49-F238E27FC236}">
                  <a16:creationId xmlns:a16="http://schemas.microsoft.com/office/drawing/2014/main" id="{1C80A5EA-B515-BBA1-2BFC-FBD0E1900F18}"/>
                </a:ext>
              </a:extLst>
            </p:cNvPr>
            <p:cNvSpPr/>
            <p:nvPr/>
          </p:nvSpPr>
          <p:spPr>
            <a:xfrm>
              <a:off x="2981614" y="1690977"/>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Color N</a:t>
              </a:r>
            </a:p>
          </p:txBody>
        </p:sp>
        <p:cxnSp>
          <p:nvCxnSpPr>
            <p:cNvPr id="172" name="直接箭头连接符 179">
              <a:extLst>
                <a:ext uri="{FF2B5EF4-FFF2-40B4-BE49-F238E27FC236}">
                  <a16:creationId xmlns:a16="http://schemas.microsoft.com/office/drawing/2014/main" id="{C3E483BE-CFA7-BD47-BACC-DA9297D85245}"/>
                </a:ext>
              </a:extLst>
            </p:cNvPr>
            <p:cNvCxnSpPr>
              <a:cxnSpLocks/>
              <a:stCxn id="168" idx="3"/>
              <a:endCxn id="169" idx="1"/>
            </p:cNvCxnSpPr>
            <p:nvPr/>
          </p:nvCxnSpPr>
          <p:spPr>
            <a:xfrm>
              <a:off x="1136961" y="1871918"/>
              <a:ext cx="177445"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73" name="直接箭头连接符 179">
              <a:extLst>
                <a:ext uri="{FF2B5EF4-FFF2-40B4-BE49-F238E27FC236}">
                  <a16:creationId xmlns:a16="http://schemas.microsoft.com/office/drawing/2014/main" id="{FEE4EBF6-728A-249D-724A-1DD0E0B783DC}"/>
                </a:ext>
              </a:extLst>
            </p:cNvPr>
            <p:cNvCxnSpPr>
              <a:cxnSpLocks/>
              <a:stCxn id="169" idx="3"/>
              <a:endCxn id="170" idx="1"/>
            </p:cNvCxnSpPr>
            <p:nvPr/>
          </p:nvCxnSpPr>
          <p:spPr>
            <a:xfrm>
              <a:off x="1966006" y="1871918"/>
              <a:ext cx="183733"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74" name="直接箭头连接符 179">
              <a:extLst>
                <a:ext uri="{FF2B5EF4-FFF2-40B4-BE49-F238E27FC236}">
                  <a16:creationId xmlns:a16="http://schemas.microsoft.com/office/drawing/2014/main" id="{CB4B41A4-F3B1-21B7-8F2B-8C139ECDC861}"/>
                </a:ext>
              </a:extLst>
            </p:cNvPr>
            <p:cNvCxnSpPr>
              <a:cxnSpLocks/>
              <a:stCxn id="170" idx="3"/>
              <a:endCxn id="171" idx="1"/>
            </p:cNvCxnSpPr>
            <p:nvPr/>
          </p:nvCxnSpPr>
          <p:spPr>
            <a:xfrm>
              <a:off x="2801339" y="1871918"/>
              <a:ext cx="180275" cy="0"/>
            </a:xfrm>
            <a:prstGeom prst="straightConnector1">
              <a:avLst/>
            </a:prstGeom>
            <a:noFill/>
            <a:ln w="12700" cap="flat" cmpd="sng" algn="ctr">
              <a:solidFill>
                <a:sysClr val="windowText" lastClr="000000"/>
              </a:solidFill>
              <a:prstDash val="solid"/>
              <a:miter lim="800000"/>
              <a:tailEnd type="triangle" w="sm" len="sm"/>
            </a:ln>
            <a:effectLst/>
          </p:spPr>
        </p:cxnSp>
      </p:grpSp>
      <p:sp>
        <p:nvSpPr>
          <p:cNvPr id="175" name="下箭头 174">
            <a:extLst>
              <a:ext uri="{FF2B5EF4-FFF2-40B4-BE49-F238E27FC236}">
                <a16:creationId xmlns:a16="http://schemas.microsoft.com/office/drawing/2014/main" id="{E0D9D71A-38F8-089A-E1EA-647736CA0C9E}"/>
              </a:ext>
            </a:extLst>
          </p:cNvPr>
          <p:cNvSpPr/>
          <p:nvPr/>
        </p:nvSpPr>
        <p:spPr>
          <a:xfrm rot="10800000">
            <a:off x="755802" y="2847163"/>
            <a:ext cx="321423" cy="458003"/>
          </a:xfrm>
          <a:prstGeom prst="downArrow">
            <a:avLst/>
          </a:prstGeom>
          <a:solidFill>
            <a:schemeClr val="tx2">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00" name="组合 199">
            <a:extLst>
              <a:ext uri="{FF2B5EF4-FFF2-40B4-BE49-F238E27FC236}">
                <a16:creationId xmlns:a16="http://schemas.microsoft.com/office/drawing/2014/main" id="{C2B02BDB-5455-5920-5DE4-5F82884E2DBB}"/>
              </a:ext>
            </a:extLst>
          </p:cNvPr>
          <p:cNvGrpSpPr/>
          <p:nvPr/>
        </p:nvGrpSpPr>
        <p:grpSpPr>
          <a:xfrm>
            <a:off x="5867625" y="1493126"/>
            <a:ext cx="5670992" cy="2826595"/>
            <a:chOff x="5867625" y="1972317"/>
            <a:chExt cx="5670992" cy="2826595"/>
          </a:xfrm>
        </p:grpSpPr>
        <p:grpSp>
          <p:nvGrpSpPr>
            <p:cNvPr id="177" name="组合 176">
              <a:extLst>
                <a:ext uri="{FF2B5EF4-FFF2-40B4-BE49-F238E27FC236}">
                  <a16:creationId xmlns:a16="http://schemas.microsoft.com/office/drawing/2014/main" id="{E2D278BA-DB99-BC00-60BC-B38AA318B205}"/>
                </a:ext>
              </a:extLst>
            </p:cNvPr>
            <p:cNvGrpSpPr/>
            <p:nvPr/>
          </p:nvGrpSpPr>
          <p:grpSpPr>
            <a:xfrm>
              <a:off x="5867625" y="1972317"/>
              <a:ext cx="5580572" cy="2708678"/>
              <a:chOff x="5207165" y="2937655"/>
              <a:chExt cx="5580572" cy="2708678"/>
            </a:xfrm>
          </p:grpSpPr>
          <p:pic>
            <p:nvPicPr>
              <p:cNvPr id="178" name="图片 177">
                <a:extLst>
                  <a:ext uri="{FF2B5EF4-FFF2-40B4-BE49-F238E27FC236}">
                    <a16:creationId xmlns:a16="http://schemas.microsoft.com/office/drawing/2014/main" id="{270E960F-E4FA-942B-92A4-9289FE075F95}"/>
                  </a:ext>
                </a:extLst>
              </p:cNvPr>
              <p:cNvPicPr>
                <a:picLocks noChangeAspect="1"/>
              </p:cNvPicPr>
              <p:nvPr/>
            </p:nvPicPr>
            <p:blipFill>
              <a:blip r:embed="rId3"/>
              <a:srcRect t="50507"/>
              <a:stretch/>
            </p:blipFill>
            <p:spPr>
              <a:xfrm>
                <a:off x="5207165" y="3532642"/>
                <a:ext cx="5580572" cy="2113691"/>
              </a:xfrm>
              <a:prstGeom prst="rect">
                <a:avLst/>
              </a:prstGeom>
            </p:spPr>
          </p:pic>
          <p:sp>
            <p:nvSpPr>
              <p:cNvPr id="180" name="文本框 179">
                <a:extLst>
                  <a:ext uri="{FF2B5EF4-FFF2-40B4-BE49-F238E27FC236}">
                    <a16:creationId xmlns:a16="http://schemas.microsoft.com/office/drawing/2014/main" id="{E1B2BFC4-060B-7411-6501-819189CDB595}"/>
                  </a:ext>
                </a:extLst>
              </p:cNvPr>
              <p:cNvSpPr txBox="1"/>
              <p:nvPr/>
            </p:nvSpPr>
            <p:spPr>
              <a:xfrm>
                <a:off x="6234011" y="2937655"/>
                <a:ext cx="3526880" cy="450829"/>
              </a:xfrm>
              <a:prstGeom prst="rect">
                <a:avLst/>
              </a:prstGeom>
              <a:noFill/>
            </p:spPr>
            <p:txBody>
              <a:bodyPr wrap="square">
                <a:spAutoFit/>
              </a:bodyPr>
              <a:lstStyle/>
              <a:p>
                <a:pPr algn="ctr">
                  <a:lnSpc>
                    <a:spcPct val="130000"/>
                  </a:lnSpc>
                  <a:spcAft>
                    <a:spcPts val="600"/>
                  </a:spcAft>
                  <a:buClr>
                    <a:schemeClr val="accent2"/>
                  </a:buClr>
                </a:pPr>
                <a:r>
                  <a:rPr lang="en-US" altLang="zh-CN" sz="2000" dirty="0">
                    <a:solidFill>
                      <a:schemeClr val="bg2"/>
                    </a:solidFill>
                  </a:rPr>
                  <a:t>Asynchronous Iteration</a:t>
                </a:r>
                <a:endParaRPr lang="zh-CN" altLang="en-US" sz="2000" dirty="0">
                  <a:solidFill>
                    <a:schemeClr val="bg2"/>
                  </a:solidFill>
                </a:endParaRPr>
              </a:p>
            </p:txBody>
          </p:sp>
        </p:grpSp>
        <p:sp>
          <p:nvSpPr>
            <p:cNvPr id="182" name="文本框 181">
              <a:extLst>
                <a:ext uri="{FF2B5EF4-FFF2-40B4-BE49-F238E27FC236}">
                  <a16:creationId xmlns:a16="http://schemas.microsoft.com/office/drawing/2014/main" id="{A6CB3217-C2C3-C526-4ADC-050A9C841F10}"/>
                </a:ext>
              </a:extLst>
            </p:cNvPr>
            <p:cNvSpPr txBox="1"/>
            <p:nvPr/>
          </p:nvSpPr>
          <p:spPr>
            <a:xfrm>
              <a:off x="6894471" y="4491456"/>
              <a:ext cx="4644146" cy="307456"/>
            </a:xfrm>
            <a:prstGeom prst="rect">
              <a:avLst/>
            </a:prstGeom>
            <a:noFill/>
          </p:spPr>
          <p:txBody>
            <a:bodyPr wrap="square">
              <a:spAutoFit/>
            </a:bodyPr>
            <a:lstStyle/>
            <a:p>
              <a:pPr>
                <a:lnSpc>
                  <a:spcPct val="130000"/>
                </a:lnSpc>
                <a:spcAft>
                  <a:spcPts val="600"/>
                </a:spcAft>
                <a:buClr>
                  <a:schemeClr val="accent2"/>
                </a:buClr>
              </a:pPr>
              <a:r>
                <a:rPr lang="en" altLang="zh-CN" sz="1200" dirty="0"/>
                <a:t>[Experiments on Asynchronous Partial Gauss-Seidel Method]</a:t>
              </a:r>
              <a:endParaRPr lang="zh-CN" altLang="en-US" sz="1200" dirty="0"/>
            </a:p>
          </p:txBody>
        </p:sp>
      </p:grpSp>
      <p:sp>
        <p:nvSpPr>
          <p:cNvPr id="2" name="文本框 1">
            <a:extLst>
              <a:ext uri="{FF2B5EF4-FFF2-40B4-BE49-F238E27FC236}">
                <a16:creationId xmlns:a16="http://schemas.microsoft.com/office/drawing/2014/main" id="{7C9D1ED1-6C9D-702F-32E3-24FD5504235C}"/>
              </a:ext>
            </a:extLst>
          </p:cNvPr>
          <p:cNvSpPr txBox="1"/>
          <p:nvPr/>
        </p:nvSpPr>
        <p:spPr>
          <a:xfrm>
            <a:off x="7493485" y="4465229"/>
            <a:ext cx="4553726" cy="450829"/>
          </a:xfrm>
          <a:prstGeom prst="rect">
            <a:avLst/>
          </a:prstGeom>
          <a:noFill/>
        </p:spPr>
        <p:txBody>
          <a:bodyPr wrap="square">
            <a:spAutoFit/>
          </a:bodyPr>
          <a:lstStyle/>
          <a:p>
            <a:pPr marL="285750" indent="-285750">
              <a:lnSpc>
                <a:spcPct val="130000"/>
              </a:lnSpc>
              <a:spcAft>
                <a:spcPts val="600"/>
              </a:spcAft>
              <a:buClr>
                <a:schemeClr val="accent2"/>
              </a:buClr>
              <a:buFont typeface="Wingdings" panose="05000000000000000000" pitchFamily="2" charset="2"/>
              <a:buChar char="l"/>
            </a:pPr>
            <a:r>
              <a:rPr lang="en" altLang="zh-CN" sz="2000" dirty="0"/>
              <a:t>Worse convergence</a:t>
            </a:r>
          </a:p>
        </p:txBody>
      </p:sp>
    </p:spTree>
    <p:extLst>
      <p:ext uri="{BB962C8B-B14F-4D97-AF65-F5344CB8AC3E}">
        <p14:creationId xmlns:p14="http://schemas.microsoft.com/office/powerpoint/2010/main" val="57574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5"/>
                                        </p:tgtEl>
                                        <p:attrNameLst>
                                          <p:attrName>style.visibility</p:attrName>
                                        </p:attrNameLst>
                                      </p:cBhvr>
                                      <p:to>
                                        <p:strVal val="visible"/>
                                      </p:to>
                                    </p:set>
                                    <p:animEffect transition="in" filter="fade">
                                      <p:cBhvr>
                                        <p:cTn id="24" dur="500"/>
                                        <p:tgtEl>
                                          <p:spTgt spid="17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83"/>
                                        </p:tgtEl>
                                        <p:attrNameLst>
                                          <p:attrName>style.visibility</p:attrName>
                                        </p:attrNameLst>
                                      </p:cBhvr>
                                      <p:to>
                                        <p:strVal val="visible"/>
                                      </p:to>
                                    </p:set>
                                    <p:animEffect transition="in" filter="fade">
                                      <p:cBhvr>
                                        <p:cTn id="28" dur="500"/>
                                        <p:tgtEl>
                                          <p:spTgt spid="18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0"/>
                                        </p:tgtEl>
                                        <p:attrNameLst>
                                          <p:attrName>style.visibility</p:attrName>
                                        </p:attrNameLst>
                                      </p:cBhvr>
                                      <p:to>
                                        <p:strVal val="visible"/>
                                      </p:to>
                                    </p:set>
                                    <p:animEffect transition="in" filter="fade">
                                      <p:cBhvr>
                                        <p:cTn id="33" dur="500"/>
                                        <p:tgtEl>
                                          <p:spTgt spid="20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fade">
                                      <p:cBhvr>
                                        <p:cTn id="3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2"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7" y="-5193"/>
            <a:ext cx="9283203" cy="1307592"/>
          </a:xfrm>
        </p:spPr>
        <p:txBody>
          <a:bodyPr/>
          <a:lstStyle/>
          <a:p>
            <a:r>
              <a:rPr lang="en-US" altLang="zh-CN" dirty="0"/>
              <a:t>Maximize parallelism and convergence</a:t>
            </a:r>
            <a:endParaRPr lang="en-US" dirty="0"/>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8</a:t>
            </a:fld>
            <a:endParaRPr lang="en-US" dirty="0"/>
          </a:p>
        </p:txBody>
      </p:sp>
      <p:sp>
        <p:nvSpPr>
          <p:cNvPr id="175" name="下箭头 174">
            <a:extLst>
              <a:ext uri="{FF2B5EF4-FFF2-40B4-BE49-F238E27FC236}">
                <a16:creationId xmlns:a16="http://schemas.microsoft.com/office/drawing/2014/main" id="{E0D9D71A-38F8-089A-E1EA-647736CA0C9E}"/>
              </a:ext>
            </a:extLst>
          </p:cNvPr>
          <p:cNvSpPr/>
          <p:nvPr/>
        </p:nvSpPr>
        <p:spPr>
          <a:xfrm rot="16200000">
            <a:off x="5919427" y="3909584"/>
            <a:ext cx="353145" cy="692477"/>
          </a:xfrm>
          <a:prstGeom prst="downArrow">
            <a:avLst/>
          </a:prstGeom>
          <a:solidFill>
            <a:schemeClr val="tx2">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文本框 7">
            <a:extLst>
              <a:ext uri="{FF2B5EF4-FFF2-40B4-BE49-F238E27FC236}">
                <a16:creationId xmlns:a16="http://schemas.microsoft.com/office/drawing/2014/main" id="{F7548452-455F-F956-2BA9-2948B4E25509}"/>
              </a:ext>
            </a:extLst>
          </p:cNvPr>
          <p:cNvSpPr txBox="1"/>
          <p:nvPr/>
        </p:nvSpPr>
        <p:spPr>
          <a:xfrm>
            <a:off x="262641" y="1471907"/>
            <a:ext cx="11739266" cy="414985"/>
          </a:xfrm>
          <a:prstGeom prst="rect">
            <a:avLst/>
          </a:prstGeom>
          <a:noFill/>
        </p:spPr>
        <p:txBody>
          <a:bodyPr wrap="square">
            <a:spAutoFit/>
          </a:bodyPr>
          <a:lstStyle/>
          <a:p>
            <a:pPr marL="285750" indent="-285750">
              <a:lnSpc>
                <a:spcPct val="130000"/>
              </a:lnSpc>
              <a:spcAft>
                <a:spcPts val="600"/>
              </a:spcAft>
              <a:buClr>
                <a:schemeClr val="accent2"/>
              </a:buClr>
              <a:buFont typeface="Wingdings" panose="05000000000000000000" pitchFamily="2" charset="2"/>
              <a:buChar char="l"/>
            </a:pPr>
            <a:r>
              <a:rPr lang="en" altLang="zh-CN" dirty="0"/>
              <a:t>1. Integrating asynchronous iteration into HEFT's scheduling framework</a:t>
            </a:r>
          </a:p>
        </p:txBody>
      </p:sp>
      <p:grpSp>
        <p:nvGrpSpPr>
          <p:cNvPr id="168" name="组合 167">
            <a:extLst>
              <a:ext uri="{FF2B5EF4-FFF2-40B4-BE49-F238E27FC236}">
                <a16:creationId xmlns:a16="http://schemas.microsoft.com/office/drawing/2014/main" id="{A9DB4800-AF28-0B57-4E01-6C8FDEB3DA06}"/>
              </a:ext>
            </a:extLst>
          </p:cNvPr>
          <p:cNvGrpSpPr/>
          <p:nvPr/>
        </p:nvGrpSpPr>
        <p:grpSpPr>
          <a:xfrm>
            <a:off x="6712005" y="2423352"/>
            <a:ext cx="4897857" cy="4018086"/>
            <a:chOff x="414150" y="649316"/>
            <a:chExt cx="4897857" cy="4018086"/>
          </a:xfrm>
        </p:grpSpPr>
        <p:sp>
          <p:nvSpPr>
            <p:cNvPr id="169" name="矩形: 圆角 69">
              <a:extLst>
                <a:ext uri="{FF2B5EF4-FFF2-40B4-BE49-F238E27FC236}">
                  <a16:creationId xmlns:a16="http://schemas.microsoft.com/office/drawing/2014/main" id="{A3F2752A-5AE7-6AA1-5C0A-191F4C008083}"/>
                </a:ext>
              </a:extLst>
            </p:cNvPr>
            <p:cNvSpPr/>
            <p:nvPr/>
          </p:nvSpPr>
          <p:spPr>
            <a:xfrm>
              <a:off x="1909492" y="2700837"/>
              <a:ext cx="536213" cy="323761"/>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p:txBody>
        </p:sp>
        <p:sp>
          <p:nvSpPr>
            <p:cNvPr id="170" name="矩形: 圆角 70">
              <a:extLst>
                <a:ext uri="{FF2B5EF4-FFF2-40B4-BE49-F238E27FC236}">
                  <a16:creationId xmlns:a16="http://schemas.microsoft.com/office/drawing/2014/main" id="{0432ECCF-92AA-4297-22E5-A322F7E5DDE7}"/>
                </a:ext>
              </a:extLst>
            </p:cNvPr>
            <p:cNvSpPr/>
            <p:nvPr/>
          </p:nvSpPr>
          <p:spPr>
            <a:xfrm>
              <a:off x="1182197" y="2700132"/>
              <a:ext cx="612483" cy="323761"/>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p:txBody>
        </p:sp>
        <p:sp>
          <p:nvSpPr>
            <p:cNvPr id="171" name="矩形: 圆角 71">
              <a:extLst>
                <a:ext uri="{FF2B5EF4-FFF2-40B4-BE49-F238E27FC236}">
                  <a16:creationId xmlns:a16="http://schemas.microsoft.com/office/drawing/2014/main" id="{769ECC68-8DF7-39F5-9F34-96B0105BAF22}"/>
                </a:ext>
              </a:extLst>
            </p:cNvPr>
            <p:cNvSpPr/>
            <p:nvPr/>
          </p:nvSpPr>
          <p:spPr>
            <a:xfrm>
              <a:off x="2564105" y="2701182"/>
              <a:ext cx="590006" cy="323761"/>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p:txBody>
        </p:sp>
        <p:sp>
          <p:nvSpPr>
            <p:cNvPr id="172" name="矩形: 圆角 223">
              <a:extLst>
                <a:ext uri="{FF2B5EF4-FFF2-40B4-BE49-F238E27FC236}">
                  <a16:creationId xmlns:a16="http://schemas.microsoft.com/office/drawing/2014/main" id="{89FD996F-7B12-AE31-4083-850EA3916478}"/>
                </a:ext>
              </a:extLst>
            </p:cNvPr>
            <p:cNvSpPr/>
            <p:nvPr/>
          </p:nvSpPr>
          <p:spPr>
            <a:xfrm>
              <a:off x="2304359" y="3245009"/>
              <a:ext cx="544822" cy="323761"/>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p:txBody>
        </p:sp>
        <p:sp>
          <p:nvSpPr>
            <p:cNvPr id="173" name="矩形: 圆角 224">
              <a:extLst>
                <a:ext uri="{FF2B5EF4-FFF2-40B4-BE49-F238E27FC236}">
                  <a16:creationId xmlns:a16="http://schemas.microsoft.com/office/drawing/2014/main" id="{96589ED3-6573-B519-7A41-AD4C32CF11EF}"/>
                </a:ext>
              </a:extLst>
            </p:cNvPr>
            <p:cNvSpPr/>
            <p:nvPr/>
          </p:nvSpPr>
          <p:spPr>
            <a:xfrm>
              <a:off x="1578004" y="3247110"/>
              <a:ext cx="612483" cy="323761"/>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p:txBody>
        </p:sp>
        <p:sp>
          <p:nvSpPr>
            <p:cNvPr id="174" name="矩形: 圆角 225">
              <a:extLst>
                <a:ext uri="{FF2B5EF4-FFF2-40B4-BE49-F238E27FC236}">
                  <a16:creationId xmlns:a16="http://schemas.microsoft.com/office/drawing/2014/main" id="{3D91C9BE-98A6-9843-C25A-1B7E37D80BF3}"/>
                </a:ext>
              </a:extLst>
            </p:cNvPr>
            <p:cNvSpPr/>
            <p:nvPr/>
          </p:nvSpPr>
          <p:spPr>
            <a:xfrm>
              <a:off x="2959912" y="3248160"/>
              <a:ext cx="586173" cy="323761"/>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p:txBody>
        </p:sp>
        <p:sp>
          <p:nvSpPr>
            <p:cNvPr id="176" name="矩形: 圆角 229">
              <a:extLst>
                <a:ext uri="{FF2B5EF4-FFF2-40B4-BE49-F238E27FC236}">
                  <a16:creationId xmlns:a16="http://schemas.microsoft.com/office/drawing/2014/main" id="{1CF4185C-AC24-1519-5921-493D3A565522}"/>
                </a:ext>
              </a:extLst>
            </p:cNvPr>
            <p:cNvSpPr/>
            <p:nvPr/>
          </p:nvSpPr>
          <p:spPr>
            <a:xfrm>
              <a:off x="2570512" y="3807387"/>
              <a:ext cx="544822" cy="323761"/>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p:txBody>
        </p:sp>
        <p:sp>
          <p:nvSpPr>
            <p:cNvPr id="177" name="矩形: 圆角 230">
              <a:extLst>
                <a:ext uri="{FF2B5EF4-FFF2-40B4-BE49-F238E27FC236}">
                  <a16:creationId xmlns:a16="http://schemas.microsoft.com/office/drawing/2014/main" id="{91B23829-0E9F-E529-C18B-0472C61B7308}"/>
                </a:ext>
              </a:extLst>
            </p:cNvPr>
            <p:cNvSpPr/>
            <p:nvPr/>
          </p:nvSpPr>
          <p:spPr>
            <a:xfrm>
              <a:off x="1807814" y="3808437"/>
              <a:ext cx="649895" cy="323761"/>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p:txBody>
        </p:sp>
        <p:sp>
          <p:nvSpPr>
            <p:cNvPr id="178" name="矩形: 圆角 231">
              <a:extLst>
                <a:ext uri="{FF2B5EF4-FFF2-40B4-BE49-F238E27FC236}">
                  <a16:creationId xmlns:a16="http://schemas.microsoft.com/office/drawing/2014/main" id="{BF966657-967D-78C3-6980-D5B51C211006}"/>
                </a:ext>
              </a:extLst>
            </p:cNvPr>
            <p:cNvSpPr/>
            <p:nvPr/>
          </p:nvSpPr>
          <p:spPr>
            <a:xfrm>
              <a:off x="3249799" y="3809488"/>
              <a:ext cx="597548" cy="323761"/>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p:txBody>
        </p:sp>
        <p:sp>
          <p:nvSpPr>
            <p:cNvPr id="179" name="矩形: 圆角 234">
              <a:extLst>
                <a:ext uri="{FF2B5EF4-FFF2-40B4-BE49-F238E27FC236}">
                  <a16:creationId xmlns:a16="http://schemas.microsoft.com/office/drawing/2014/main" id="{B8A5D9F1-61CE-C621-3BC1-4B5A3F4B6847}"/>
                </a:ext>
              </a:extLst>
            </p:cNvPr>
            <p:cNvSpPr/>
            <p:nvPr/>
          </p:nvSpPr>
          <p:spPr>
            <a:xfrm>
              <a:off x="2834968" y="4343296"/>
              <a:ext cx="544539" cy="323761"/>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p:txBody>
        </p:sp>
        <p:sp>
          <p:nvSpPr>
            <p:cNvPr id="180" name="矩形: 圆角 235">
              <a:extLst>
                <a:ext uri="{FF2B5EF4-FFF2-40B4-BE49-F238E27FC236}">
                  <a16:creationId xmlns:a16="http://schemas.microsoft.com/office/drawing/2014/main" id="{78E02F3E-4039-5068-E0C8-3EDEC7222A11}"/>
                </a:ext>
              </a:extLst>
            </p:cNvPr>
            <p:cNvSpPr/>
            <p:nvPr/>
          </p:nvSpPr>
          <p:spPr>
            <a:xfrm>
              <a:off x="2076625" y="4342591"/>
              <a:ext cx="648417" cy="323761"/>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p:txBody>
        </p:sp>
        <p:sp>
          <p:nvSpPr>
            <p:cNvPr id="181" name="矩形: 圆角 236">
              <a:extLst>
                <a:ext uri="{FF2B5EF4-FFF2-40B4-BE49-F238E27FC236}">
                  <a16:creationId xmlns:a16="http://schemas.microsoft.com/office/drawing/2014/main" id="{1711998B-DAE8-1877-C932-256C5747FD76}"/>
                </a:ext>
              </a:extLst>
            </p:cNvPr>
            <p:cNvSpPr/>
            <p:nvPr/>
          </p:nvSpPr>
          <p:spPr>
            <a:xfrm>
              <a:off x="3525713" y="4343641"/>
              <a:ext cx="597548" cy="323761"/>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p:txBody>
        </p:sp>
        <p:sp>
          <p:nvSpPr>
            <p:cNvPr id="182" name="矩形: 圆角 64">
              <a:extLst>
                <a:ext uri="{FF2B5EF4-FFF2-40B4-BE49-F238E27FC236}">
                  <a16:creationId xmlns:a16="http://schemas.microsoft.com/office/drawing/2014/main" id="{38B34E69-4FB6-656C-0202-766B0B1881A3}"/>
                </a:ext>
              </a:extLst>
            </p:cNvPr>
            <p:cNvSpPr/>
            <p:nvPr/>
          </p:nvSpPr>
          <p:spPr>
            <a:xfrm>
              <a:off x="3246230" y="2700132"/>
              <a:ext cx="586173" cy="325171"/>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83" name="矩形: 圆角 65">
              <a:extLst>
                <a:ext uri="{FF2B5EF4-FFF2-40B4-BE49-F238E27FC236}">
                  <a16:creationId xmlns:a16="http://schemas.microsoft.com/office/drawing/2014/main" id="{D672FDD3-BBE9-08F2-BAB7-DF0C3BF35A00}"/>
                </a:ext>
              </a:extLst>
            </p:cNvPr>
            <p:cNvSpPr/>
            <p:nvPr/>
          </p:nvSpPr>
          <p:spPr>
            <a:xfrm>
              <a:off x="3642036" y="3248520"/>
              <a:ext cx="586173" cy="323761"/>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p>
          </p:txBody>
        </p:sp>
        <p:sp>
          <p:nvSpPr>
            <p:cNvPr id="184" name="矩形: 圆角 68">
              <a:extLst>
                <a:ext uri="{FF2B5EF4-FFF2-40B4-BE49-F238E27FC236}">
                  <a16:creationId xmlns:a16="http://schemas.microsoft.com/office/drawing/2014/main" id="{E4BD904E-AFF5-04D2-B13B-38978F479CAB}"/>
                </a:ext>
              </a:extLst>
            </p:cNvPr>
            <p:cNvSpPr/>
            <p:nvPr/>
          </p:nvSpPr>
          <p:spPr>
            <a:xfrm>
              <a:off x="3994880" y="3808437"/>
              <a:ext cx="586173" cy="323761"/>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p>
          </p:txBody>
        </p:sp>
        <p:sp>
          <p:nvSpPr>
            <p:cNvPr id="185" name="矩形: 圆角 72">
              <a:extLst>
                <a:ext uri="{FF2B5EF4-FFF2-40B4-BE49-F238E27FC236}">
                  <a16:creationId xmlns:a16="http://schemas.microsoft.com/office/drawing/2014/main" id="{9A181850-62E9-D0FD-5882-33949E88947B}"/>
                </a:ext>
              </a:extLst>
            </p:cNvPr>
            <p:cNvSpPr/>
            <p:nvPr/>
          </p:nvSpPr>
          <p:spPr>
            <a:xfrm>
              <a:off x="4269467" y="4340490"/>
              <a:ext cx="586173" cy="323761"/>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p>
          </p:txBody>
        </p:sp>
        <p:cxnSp>
          <p:nvCxnSpPr>
            <p:cNvPr id="186" name="直接箭头连接符 88">
              <a:extLst>
                <a:ext uri="{FF2B5EF4-FFF2-40B4-BE49-F238E27FC236}">
                  <a16:creationId xmlns:a16="http://schemas.microsoft.com/office/drawing/2014/main" id="{B7B01A66-3413-AEC3-C09A-B784BCAF50E3}"/>
                </a:ext>
              </a:extLst>
            </p:cNvPr>
            <p:cNvCxnSpPr>
              <a:cxnSpLocks/>
              <a:stCxn id="171" idx="3"/>
              <a:endCxn id="182" idx="1"/>
            </p:cNvCxnSpPr>
            <p:nvPr/>
          </p:nvCxnSpPr>
          <p:spPr>
            <a:xfrm flipV="1">
              <a:off x="3154111" y="2862718"/>
              <a:ext cx="92119" cy="345"/>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87" name="直接箭头连接符 98">
              <a:extLst>
                <a:ext uri="{FF2B5EF4-FFF2-40B4-BE49-F238E27FC236}">
                  <a16:creationId xmlns:a16="http://schemas.microsoft.com/office/drawing/2014/main" id="{F09CBCDD-2197-D933-DDE5-E81FD1F371B4}"/>
                </a:ext>
              </a:extLst>
            </p:cNvPr>
            <p:cNvCxnSpPr>
              <a:cxnSpLocks/>
              <a:stCxn id="174" idx="3"/>
              <a:endCxn id="183" idx="1"/>
            </p:cNvCxnSpPr>
            <p:nvPr/>
          </p:nvCxnSpPr>
          <p:spPr>
            <a:xfrm>
              <a:off x="3546085" y="3410041"/>
              <a:ext cx="95951" cy="36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88" name="直接箭头连接符 102">
              <a:extLst>
                <a:ext uri="{FF2B5EF4-FFF2-40B4-BE49-F238E27FC236}">
                  <a16:creationId xmlns:a16="http://schemas.microsoft.com/office/drawing/2014/main" id="{BC40CF23-FC2E-A3FB-31F0-BA6CE750081A}"/>
                </a:ext>
              </a:extLst>
            </p:cNvPr>
            <p:cNvCxnSpPr>
              <a:cxnSpLocks/>
              <a:stCxn id="178" idx="3"/>
              <a:endCxn id="184" idx="1"/>
            </p:cNvCxnSpPr>
            <p:nvPr/>
          </p:nvCxnSpPr>
          <p:spPr>
            <a:xfrm flipV="1">
              <a:off x="3847347" y="3970318"/>
              <a:ext cx="147533" cy="105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89" name="直接箭头连接符 107">
              <a:extLst>
                <a:ext uri="{FF2B5EF4-FFF2-40B4-BE49-F238E27FC236}">
                  <a16:creationId xmlns:a16="http://schemas.microsoft.com/office/drawing/2014/main" id="{6BDB5D9B-EB56-3D07-C8C9-BF4AE2F0D5C6}"/>
                </a:ext>
              </a:extLst>
            </p:cNvPr>
            <p:cNvCxnSpPr>
              <a:cxnSpLocks/>
              <a:stCxn id="181" idx="3"/>
              <a:endCxn id="185" idx="1"/>
            </p:cNvCxnSpPr>
            <p:nvPr/>
          </p:nvCxnSpPr>
          <p:spPr>
            <a:xfrm flipV="1">
              <a:off x="4123261" y="4502371"/>
              <a:ext cx="146206" cy="315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90" name="直接箭头连接符 179">
              <a:extLst>
                <a:ext uri="{FF2B5EF4-FFF2-40B4-BE49-F238E27FC236}">
                  <a16:creationId xmlns:a16="http://schemas.microsoft.com/office/drawing/2014/main" id="{72DAD400-C347-B7D3-24B1-2384E76BFDE3}"/>
                </a:ext>
              </a:extLst>
            </p:cNvPr>
            <p:cNvCxnSpPr>
              <a:cxnSpLocks/>
              <a:stCxn id="169" idx="3"/>
              <a:endCxn id="171" idx="1"/>
            </p:cNvCxnSpPr>
            <p:nvPr/>
          </p:nvCxnSpPr>
          <p:spPr>
            <a:xfrm>
              <a:off x="2445705" y="2862718"/>
              <a:ext cx="118400" cy="345"/>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91" name="直接箭头连接符 182">
              <a:extLst>
                <a:ext uri="{FF2B5EF4-FFF2-40B4-BE49-F238E27FC236}">
                  <a16:creationId xmlns:a16="http://schemas.microsoft.com/office/drawing/2014/main" id="{D1112216-AC4F-C3E1-8859-85950445D431}"/>
                </a:ext>
              </a:extLst>
            </p:cNvPr>
            <p:cNvCxnSpPr>
              <a:cxnSpLocks/>
              <a:stCxn id="172" idx="3"/>
              <a:endCxn id="174" idx="1"/>
            </p:cNvCxnSpPr>
            <p:nvPr/>
          </p:nvCxnSpPr>
          <p:spPr>
            <a:xfrm>
              <a:off x="2849181" y="3406890"/>
              <a:ext cx="110731" cy="315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92" name="直接箭头连接符 185">
              <a:extLst>
                <a:ext uri="{FF2B5EF4-FFF2-40B4-BE49-F238E27FC236}">
                  <a16:creationId xmlns:a16="http://schemas.microsoft.com/office/drawing/2014/main" id="{6985978C-A9BB-3DDE-404F-8D0322218D15}"/>
                </a:ext>
              </a:extLst>
            </p:cNvPr>
            <p:cNvCxnSpPr>
              <a:cxnSpLocks/>
              <a:stCxn id="176" idx="3"/>
              <a:endCxn id="178" idx="1"/>
            </p:cNvCxnSpPr>
            <p:nvPr/>
          </p:nvCxnSpPr>
          <p:spPr>
            <a:xfrm>
              <a:off x="3115334" y="3969268"/>
              <a:ext cx="134465" cy="210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93" name="直接箭头连接符 188">
              <a:extLst>
                <a:ext uri="{FF2B5EF4-FFF2-40B4-BE49-F238E27FC236}">
                  <a16:creationId xmlns:a16="http://schemas.microsoft.com/office/drawing/2014/main" id="{5ADEDDD8-8554-8A78-1200-0F143E87CC04}"/>
                </a:ext>
              </a:extLst>
            </p:cNvPr>
            <p:cNvCxnSpPr>
              <a:cxnSpLocks/>
              <a:stCxn id="179" idx="3"/>
              <a:endCxn id="181" idx="1"/>
            </p:cNvCxnSpPr>
            <p:nvPr/>
          </p:nvCxnSpPr>
          <p:spPr>
            <a:xfrm>
              <a:off x="3379507" y="4505177"/>
              <a:ext cx="146206" cy="345"/>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94" name="直接箭头连接符 179">
              <a:extLst>
                <a:ext uri="{FF2B5EF4-FFF2-40B4-BE49-F238E27FC236}">
                  <a16:creationId xmlns:a16="http://schemas.microsoft.com/office/drawing/2014/main" id="{7D46481E-37FE-DE12-BA04-CCB76DCD812E}"/>
                </a:ext>
              </a:extLst>
            </p:cNvPr>
            <p:cNvCxnSpPr>
              <a:cxnSpLocks/>
              <a:stCxn id="170" idx="3"/>
              <a:endCxn id="169" idx="1"/>
            </p:cNvCxnSpPr>
            <p:nvPr/>
          </p:nvCxnSpPr>
          <p:spPr>
            <a:xfrm>
              <a:off x="1794680" y="2862013"/>
              <a:ext cx="114812" cy="705"/>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95" name="直接箭头连接符 179">
              <a:extLst>
                <a:ext uri="{FF2B5EF4-FFF2-40B4-BE49-F238E27FC236}">
                  <a16:creationId xmlns:a16="http://schemas.microsoft.com/office/drawing/2014/main" id="{A59E05AD-E885-0610-479F-AE19A324C02D}"/>
                </a:ext>
              </a:extLst>
            </p:cNvPr>
            <p:cNvCxnSpPr>
              <a:cxnSpLocks/>
              <a:stCxn id="173" idx="3"/>
              <a:endCxn id="172" idx="1"/>
            </p:cNvCxnSpPr>
            <p:nvPr/>
          </p:nvCxnSpPr>
          <p:spPr>
            <a:xfrm flipV="1">
              <a:off x="2190487" y="3406890"/>
              <a:ext cx="113872" cy="210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96" name="直接箭头连接符 179">
              <a:extLst>
                <a:ext uri="{FF2B5EF4-FFF2-40B4-BE49-F238E27FC236}">
                  <a16:creationId xmlns:a16="http://schemas.microsoft.com/office/drawing/2014/main" id="{63B8DDFC-4332-601D-9D74-92CC596266C7}"/>
                </a:ext>
              </a:extLst>
            </p:cNvPr>
            <p:cNvCxnSpPr>
              <a:cxnSpLocks/>
              <a:stCxn id="177" idx="3"/>
              <a:endCxn id="176" idx="1"/>
            </p:cNvCxnSpPr>
            <p:nvPr/>
          </p:nvCxnSpPr>
          <p:spPr>
            <a:xfrm flipV="1">
              <a:off x="2457709" y="3969268"/>
              <a:ext cx="112803" cy="105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97" name="直接箭头连接符 179">
              <a:extLst>
                <a:ext uri="{FF2B5EF4-FFF2-40B4-BE49-F238E27FC236}">
                  <a16:creationId xmlns:a16="http://schemas.microsoft.com/office/drawing/2014/main" id="{BB519B12-C5ED-368A-9DBA-760FAF09DACC}"/>
                </a:ext>
              </a:extLst>
            </p:cNvPr>
            <p:cNvCxnSpPr>
              <a:cxnSpLocks/>
              <a:stCxn id="180" idx="3"/>
              <a:endCxn id="179" idx="1"/>
            </p:cNvCxnSpPr>
            <p:nvPr/>
          </p:nvCxnSpPr>
          <p:spPr>
            <a:xfrm>
              <a:off x="2725042" y="4504472"/>
              <a:ext cx="109926" cy="705"/>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198" name="肘形连接符 197">
              <a:extLst>
                <a:ext uri="{FF2B5EF4-FFF2-40B4-BE49-F238E27FC236}">
                  <a16:creationId xmlns:a16="http://schemas.microsoft.com/office/drawing/2014/main" id="{4EC503B1-3054-4D69-B2BD-C067CC01E64E}"/>
                </a:ext>
              </a:extLst>
            </p:cNvPr>
            <p:cNvCxnSpPr>
              <a:cxnSpLocks/>
              <a:stCxn id="182" idx="2"/>
              <a:endCxn id="173" idx="1"/>
            </p:cNvCxnSpPr>
            <p:nvPr/>
          </p:nvCxnSpPr>
          <p:spPr>
            <a:xfrm rot="5400000">
              <a:off x="2366817" y="2236491"/>
              <a:ext cx="383688" cy="1961313"/>
            </a:xfrm>
            <a:prstGeom prst="bentConnector4">
              <a:avLst>
                <a:gd name="adj1" fmla="val 28904"/>
                <a:gd name="adj2" fmla="val 111655"/>
              </a:avLst>
            </a:prstGeom>
            <a:noFill/>
            <a:ln w="12700" cap="flat" cmpd="sng" algn="ctr">
              <a:solidFill>
                <a:sysClr val="windowText" lastClr="000000"/>
              </a:solidFill>
              <a:prstDash val="solid"/>
              <a:miter lim="800000"/>
              <a:tailEnd type="triangle" w="sm" len="sm"/>
            </a:ln>
            <a:effectLst/>
          </p:spPr>
        </p:cxnSp>
        <p:cxnSp>
          <p:nvCxnSpPr>
            <p:cNvPr id="199" name="肘形连接符 198">
              <a:extLst>
                <a:ext uri="{FF2B5EF4-FFF2-40B4-BE49-F238E27FC236}">
                  <a16:creationId xmlns:a16="http://schemas.microsoft.com/office/drawing/2014/main" id="{9AE9B0C1-E033-E2D2-20B5-99A20A4CF66C}"/>
                </a:ext>
              </a:extLst>
            </p:cNvPr>
            <p:cNvCxnSpPr>
              <a:cxnSpLocks/>
              <a:stCxn id="183" idx="2"/>
              <a:endCxn id="177" idx="1"/>
            </p:cNvCxnSpPr>
            <p:nvPr/>
          </p:nvCxnSpPr>
          <p:spPr>
            <a:xfrm rot="5400000">
              <a:off x="2672451" y="2707645"/>
              <a:ext cx="398037" cy="2127309"/>
            </a:xfrm>
            <a:prstGeom prst="bentConnector4">
              <a:avLst>
                <a:gd name="adj1" fmla="val 29665"/>
                <a:gd name="adj2" fmla="val 110746"/>
              </a:avLst>
            </a:prstGeom>
            <a:noFill/>
            <a:ln w="12700" cap="flat" cmpd="sng" algn="ctr">
              <a:solidFill>
                <a:sysClr val="windowText" lastClr="000000"/>
              </a:solidFill>
              <a:prstDash val="solid"/>
              <a:miter lim="800000"/>
              <a:tailEnd type="triangle" w="sm" len="sm"/>
            </a:ln>
            <a:effectLst/>
          </p:spPr>
        </p:cxnSp>
        <p:cxnSp>
          <p:nvCxnSpPr>
            <p:cNvPr id="200" name="肘形连接符 199">
              <a:extLst>
                <a:ext uri="{FF2B5EF4-FFF2-40B4-BE49-F238E27FC236}">
                  <a16:creationId xmlns:a16="http://schemas.microsoft.com/office/drawing/2014/main" id="{8FE8CDF2-678D-0717-4495-072BDD0A1B53}"/>
                </a:ext>
              </a:extLst>
            </p:cNvPr>
            <p:cNvCxnSpPr>
              <a:cxnSpLocks/>
              <a:stCxn id="184" idx="2"/>
              <a:endCxn id="180" idx="1"/>
            </p:cNvCxnSpPr>
            <p:nvPr/>
          </p:nvCxnSpPr>
          <p:spPr>
            <a:xfrm rot="5400000">
              <a:off x="2996159" y="3212664"/>
              <a:ext cx="372274" cy="2211342"/>
            </a:xfrm>
            <a:prstGeom prst="bentConnector4">
              <a:avLst>
                <a:gd name="adj1" fmla="val 28258"/>
                <a:gd name="adj2" fmla="val 110338"/>
              </a:avLst>
            </a:prstGeom>
            <a:noFill/>
            <a:ln w="12700" cap="flat" cmpd="sng" algn="ctr">
              <a:solidFill>
                <a:sysClr val="windowText" lastClr="000000"/>
              </a:solidFill>
              <a:prstDash val="solid"/>
              <a:miter lim="800000"/>
              <a:tailEnd type="triangle" w="sm" len="sm"/>
            </a:ln>
            <a:effectLst/>
          </p:spPr>
        </p:cxnSp>
        <p:sp>
          <p:nvSpPr>
            <p:cNvPr id="201" name="矩形: 圆角 18">
              <a:extLst>
                <a:ext uri="{FF2B5EF4-FFF2-40B4-BE49-F238E27FC236}">
                  <a16:creationId xmlns:a16="http://schemas.microsoft.com/office/drawing/2014/main" id="{53359BFF-BC62-8E35-D5DB-9F5D94280C88}"/>
                </a:ext>
              </a:extLst>
            </p:cNvPr>
            <p:cNvSpPr/>
            <p:nvPr/>
          </p:nvSpPr>
          <p:spPr>
            <a:xfrm rot="5400000">
              <a:off x="-329403" y="1400755"/>
              <a:ext cx="1757559" cy="267748"/>
            </a:xfrm>
            <a:prstGeom prst="roundRect">
              <a:avLst>
                <a:gd name="adj" fmla="val 0"/>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Reset Initial Position   (1)</a:t>
              </a:r>
              <a:endParaRPr kumimoji="0" lang="zh-CN" altLang="en-US" sz="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02" name="矩形: 圆角 20">
              <a:extLst>
                <a:ext uri="{FF2B5EF4-FFF2-40B4-BE49-F238E27FC236}">
                  <a16:creationId xmlns:a16="http://schemas.microsoft.com/office/drawing/2014/main" id="{49C94DD6-98B3-858D-410E-3614E080728F}"/>
                </a:ext>
              </a:extLst>
            </p:cNvPr>
            <p:cNvSpPr/>
            <p:nvPr/>
          </p:nvSpPr>
          <p:spPr>
            <a:xfrm>
              <a:off x="869441" y="1625993"/>
              <a:ext cx="783159" cy="449007"/>
            </a:xfrm>
            <a:prstGeom prst="roundRect">
              <a:avLst>
                <a:gd name="adj" fmla="val 0"/>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Construct Obstacle BVH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(3)</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3" name="矩形: 圆角 2">
              <a:extLst>
                <a:ext uri="{FF2B5EF4-FFF2-40B4-BE49-F238E27FC236}">
                  <a16:creationId xmlns:a16="http://schemas.microsoft.com/office/drawing/2014/main" id="{4A667F38-81DB-C7DF-96C5-0F7AA7349039}"/>
                </a:ext>
              </a:extLst>
            </p:cNvPr>
            <p:cNvSpPr/>
            <p:nvPr/>
          </p:nvSpPr>
          <p:spPr>
            <a:xfrm>
              <a:off x="869443" y="979890"/>
              <a:ext cx="783157" cy="449007"/>
            </a:xfrm>
            <a:prstGeom prst="roundRect">
              <a:avLst>
                <a:gd name="adj" fmla="val 0"/>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Construct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BVH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4" name="矩形: 圆角 27">
              <a:extLst>
                <a:ext uri="{FF2B5EF4-FFF2-40B4-BE49-F238E27FC236}">
                  <a16:creationId xmlns:a16="http://schemas.microsoft.com/office/drawing/2014/main" id="{D0C3AA76-EFAB-0B83-835E-EFC2643484CA}"/>
                </a:ext>
              </a:extLst>
            </p:cNvPr>
            <p:cNvSpPr/>
            <p:nvPr/>
          </p:nvSpPr>
          <p:spPr>
            <a:xfrm>
              <a:off x="1741245" y="979890"/>
              <a:ext cx="539490" cy="449007"/>
            </a:xfrm>
            <a:prstGeom prst="roundRect">
              <a:avLst>
                <a:gd name="adj" fmla="val 0"/>
              </a:avLst>
            </a:prstGeom>
            <a:solidFill>
              <a:srgbClr val="FFE1E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Update AABB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(4)</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5" name="矩形: 圆角 31">
              <a:extLst>
                <a:ext uri="{FF2B5EF4-FFF2-40B4-BE49-F238E27FC236}">
                  <a16:creationId xmlns:a16="http://schemas.microsoft.com/office/drawing/2014/main" id="{EED865E0-D6E1-F36A-C171-A22622FEB1B2}"/>
                </a:ext>
              </a:extLst>
            </p:cNvPr>
            <p:cNvSpPr/>
            <p:nvPr/>
          </p:nvSpPr>
          <p:spPr>
            <a:xfrm>
              <a:off x="1741245" y="1625993"/>
              <a:ext cx="542655" cy="449007"/>
            </a:xfrm>
            <a:prstGeom prst="roundRect">
              <a:avLst>
                <a:gd name="adj" fmla="val 0"/>
              </a:avLst>
            </a:prstGeom>
            <a:solidFill>
              <a:srgbClr val="FFE1E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Update AABB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(5)</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6" name="矩形: 圆角 39">
              <a:extLst>
                <a:ext uri="{FF2B5EF4-FFF2-40B4-BE49-F238E27FC236}">
                  <a16:creationId xmlns:a16="http://schemas.microsoft.com/office/drawing/2014/main" id="{CB3FABC4-ABD8-19CE-21BF-D96F2BCC7A56}"/>
                </a:ext>
              </a:extLst>
            </p:cNvPr>
            <p:cNvSpPr/>
            <p:nvPr/>
          </p:nvSpPr>
          <p:spPr>
            <a:xfrm>
              <a:off x="1422179" y="698142"/>
              <a:ext cx="1358932" cy="220219"/>
            </a:xfrm>
            <a:prstGeom prst="roundRect">
              <a:avLst>
                <a:gd name="adj" fmla="val 0"/>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Reset Collision List (8)</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7" name="矩形: 圆角 40">
              <a:extLst>
                <a:ext uri="{FF2B5EF4-FFF2-40B4-BE49-F238E27FC236}">
                  <a16:creationId xmlns:a16="http://schemas.microsoft.com/office/drawing/2014/main" id="{1CE2496C-359E-01CA-5515-135906A02B86}"/>
                </a:ext>
              </a:extLst>
            </p:cNvPr>
            <p:cNvSpPr/>
            <p:nvPr/>
          </p:nvSpPr>
          <p:spPr>
            <a:xfrm>
              <a:off x="1422177" y="2142256"/>
              <a:ext cx="1358933" cy="220218"/>
            </a:xfrm>
            <a:prstGeom prst="roundRect">
              <a:avLst>
                <a:gd name="adj" fmla="val 0"/>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Reset Collision List (9)</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8" name="矩形: 圆角 45">
              <a:extLst>
                <a:ext uri="{FF2B5EF4-FFF2-40B4-BE49-F238E27FC236}">
                  <a16:creationId xmlns:a16="http://schemas.microsoft.com/office/drawing/2014/main" id="{98F3BA3E-C90A-AE5D-FD1C-2045878B1469}"/>
                </a:ext>
              </a:extLst>
            </p:cNvPr>
            <p:cNvSpPr/>
            <p:nvPr/>
          </p:nvSpPr>
          <p:spPr>
            <a:xfrm>
              <a:off x="2372876" y="981129"/>
              <a:ext cx="701890" cy="449007"/>
            </a:xfrm>
            <a:prstGeom prst="roundRect">
              <a:avLst>
                <a:gd name="adj" fmla="val 0"/>
              </a:avLst>
            </a:prstGeom>
            <a:solidFill>
              <a:srgbClr val="F1E2FE"/>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Broad-phase 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(6)</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9" name="矩形: 圆角 61">
              <a:extLst>
                <a:ext uri="{FF2B5EF4-FFF2-40B4-BE49-F238E27FC236}">
                  <a16:creationId xmlns:a16="http://schemas.microsoft.com/office/drawing/2014/main" id="{92BD12DE-F138-F80D-8566-05C077B7203B}"/>
                </a:ext>
              </a:extLst>
            </p:cNvPr>
            <p:cNvSpPr/>
            <p:nvPr/>
          </p:nvSpPr>
          <p:spPr>
            <a:xfrm>
              <a:off x="2372877" y="1627232"/>
              <a:ext cx="701890" cy="449007"/>
            </a:xfrm>
            <a:prstGeom prst="roundRect">
              <a:avLst>
                <a:gd name="adj" fmla="val 0"/>
              </a:avLst>
            </a:prstGeom>
            <a:solidFill>
              <a:srgbClr val="F1E2FE"/>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Broad-phase 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(7)</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10" name="矩形: 圆角 62">
              <a:extLst>
                <a:ext uri="{FF2B5EF4-FFF2-40B4-BE49-F238E27FC236}">
                  <a16:creationId xmlns:a16="http://schemas.microsoft.com/office/drawing/2014/main" id="{B424FFBB-1D88-FA13-F869-F222AA77CBE3}"/>
                </a:ext>
              </a:extLst>
            </p:cNvPr>
            <p:cNvSpPr/>
            <p:nvPr/>
          </p:nvSpPr>
          <p:spPr>
            <a:xfrm>
              <a:off x="3166907" y="981129"/>
              <a:ext cx="769677" cy="449007"/>
            </a:xfrm>
            <a:prstGeom prst="roundRect">
              <a:avLst>
                <a:gd name="adj" fmla="val 0"/>
              </a:avLst>
            </a:prstGeom>
            <a:solidFill>
              <a:srgbClr val="E1FE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Narrow-phase 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(10)</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11" name="矩形: 圆角 63">
              <a:extLst>
                <a:ext uri="{FF2B5EF4-FFF2-40B4-BE49-F238E27FC236}">
                  <a16:creationId xmlns:a16="http://schemas.microsoft.com/office/drawing/2014/main" id="{59C6B43A-F03D-B5BB-4CE3-C5290580A82E}"/>
                </a:ext>
              </a:extLst>
            </p:cNvPr>
            <p:cNvSpPr/>
            <p:nvPr/>
          </p:nvSpPr>
          <p:spPr>
            <a:xfrm>
              <a:off x="3163745" y="1625992"/>
              <a:ext cx="772840" cy="449007"/>
            </a:xfrm>
            <a:prstGeom prst="roundRect">
              <a:avLst>
                <a:gd name="adj" fmla="val 0"/>
              </a:avLst>
            </a:prstGeom>
            <a:solidFill>
              <a:srgbClr val="E1FE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Narrow-phase 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(11)</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12" name="矩形: 圆角 66">
              <a:extLst>
                <a:ext uri="{FF2B5EF4-FFF2-40B4-BE49-F238E27FC236}">
                  <a16:creationId xmlns:a16="http://schemas.microsoft.com/office/drawing/2014/main" id="{BA3B1DB5-60B0-051E-C83D-DA03A417DA8B}"/>
                </a:ext>
              </a:extLst>
            </p:cNvPr>
            <p:cNvSpPr/>
            <p:nvPr/>
          </p:nvSpPr>
          <p:spPr>
            <a:xfrm>
              <a:off x="4028726" y="979890"/>
              <a:ext cx="808146" cy="449008"/>
            </a:xfrm>
            <a:prstGeom prst="roundRect">
              <a:avLst>
                <a:gd name="adj" fmla="val 0"/>
              </a:avLst>
            </a:prstGeom>
            <a:solidFill>
              <a:srgbClr val="F2FFDB"/>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Collision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Graph-coloring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(12)</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13" name="矩形: 圆角 67">
              <a:extLst>
                <a:ext uri="{FF2B5EF4-FFF2-40B4-BE49-F238E27FC236}">
                  <a16:creationId xmlns:a16="http://schemas.microsoft.com/office/drawing/2014/main" id="{9B6F57A8-5B35-7E57-9FD9-204FEDB7C41B}"/>
                </a:ext>
              </a:extLst>
            </p:cNvPr>
            <p:cNvSpPr/>
            <p:nvPr/>
          </p:nvSpPr>
          <p:spPr>
            <a:xfrm rot="5400000">
              <a:off x="-329974" y="3342850"/>
              <a:ext cx="1758699" cy="270451"/>
            </a:xfrm>
            <a:prstGeom prst="roundRect">
              <a:avLst>
                <a:gd name="adj" fmla="val 0"/>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Reset Lagrange Multiplier (13)</a:t>
              </a:r>
              <a:endParaRPr kumimoji="0" lang="zh-CN" altLang="en-US" sz="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214" name="直接箭头连接符 81">
              <a:extLst>
                <a:ext uri="{FF2B5EF4-FFF2-40B4-BE49-F238E27FC236}">
                  <a16:creationId xmlns:a16="http://schemas.microsoft.com/office/drawing/2014/main" id="{55D3719A-52F2-504C-1EC1-6C48B732DBBA}"/>
                </a:ext>
              </a:extLst>
            </p:cNvPr>
            <p:cNvCxnSpPr>
              <a:cxnSpLocks/>
              <a:stCxn id="203" idx="3"/>
              <a:endCxn id="204" idx="1"/>
            </p:cNvCxnSpPr>
            <p:nvPr/>
          </p:nvCxnSpPr>
          <p:spPr>
            <a:xfrm>
              <a:off x="1652600" y="1204394"/>
              <a:ext cx="88645"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15" name="直接箭头连接符 84">
              <a:extLst>
                <a:ext uri="{FF2B5EF4-FFF2-40B4-BE49-F238E27FC236}">
                  <a16:creationId xmlns:a16="http://schemas.microsoft.com/office/drawing/2014/main" id="{C4B3D437-E8F4-9305-90ED-C687DF787790}"/>
                </a:ext>
              </a:extLst>
            </p:cNvPr>
            <p:cNvCxnSpPr>
              <a:cxnSpLocks/>
              <a:stCxn id="204" idx="3"/>
              <a:endCxn id="208" idx="1"/>
            </p:cNvCxnSpPr>
            <p:nvPr/>
          </p:nvCxnSpPr>
          <p:spPr>
            <a:xfrm>
              <a:off x="2280735" y="1204394"/>
              <a:ext cx="92141" cy="123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16" name="直接箭头连接符 91">
              <a:extLst>
                <a:ext uri="{FF2B5EF4-FFF2-40B4-BE49-F238E27FC236}">
                  <a16:creationId xmlns:a16="http://schemas.microsoft.com/office/drawing/2014/main" id="{F15D1365-E720-1F46-E017-8FB75EE1F186}"/>
                </a:ext>
              </a:extLst>
            </p:cNvPr>
            <p:cNvCxnSpPr>
              <a:cxnSpLocks/>
              <a:stCxn id="202" idx="3"/>
              <a:endCxn id="205" idx="1"/>
            </p:cNvCxnSpPr>
            <p:nvPr/>
          </p:nvCxnSpPr>
          <p:spPr>
            <a:xfrm>
              <a:off x="1652600" y="1850497"/>
              <a:ext cx="88645"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17" name="直接箭头连接符 94">
              <a:extLst>
                <a:ext uri="{FF2B5EF4-FFF2-40B4-BE49-F238E27FC236}">
                  <a16:creationId xmlns:a16="http://schemas.microsoft.com/office/drawing/2014/main" id="{8D568BB6-8993-DAA6-DD24-AD3CDF84ED1D}"/>
                </a:ext>
              </a:extLst>
            </p:cNvPr>
            <p:cNvCxnSpPr>
              <a:cxnSpLocks/>
              <a:stCxn id="205" idx="3"/>
              <a:endCxn id="209" idx="1"/>
            </p:cNvCxnSpPr>
            <p:nvPr/>
          </p:nvCxnSpPr>
          <p:spPr>
            <a:xfrm>
              <a:off x="2283900" y="1850497"/>
              <a:ext cx="88977" cy="123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18" name="直接箭头连接符 97">
              <a:extLst>
                <a:ext uri="{FF2B5EF4-FFF2-40B4-BE49-F238E27FC236}">
                  <a16:creationId xmlns:a16="http://schemas.microsoft.com/office/drawing/2014/main" id="{FC6FCD0E-8575-9BC1-75C9-BF465BE40B17}"/>
                </a:ext>
              </a:extLst>
            </p:cNvPr>
            <p:cNvCxnSpPr>
              <a:cxnSpLocks/>
              <a:stCxn id="209" idx="3"/>
              <a:endCxn id="211" idx="1"/>
            </p:cNvCxnSpPr>
            <p:nvPr/>
          </p:nvCxnSpPr>
          <p:spPr>
            <a:xfrm flipV="1">
              <a:off x="3074767" y="1850496"/>
              <a:ext cx="88978" cy="124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19" name="直接箭头连接符 100">
              <a:extLst>
                <a:ext uri="{FF2B5EF4-FFF2-40B4-BE49-F238E27FC236}">
                  <a16:creationId xmlns:a16="http://schemas.microsoft.com/office/drawing/2014/main" id="{C8C3C014-85F0-7223-B19D-879F1FBFE3AC}"/>
                </a:ext>
              </a:extLst>
            </p:cNvPr>
            <p:cNvCxnSpPr>
              <a:cxnSpLocks/>
              <a:stCxn id="208" idx="3"/>
              <a:endCxn id="210" idx="1"/>
            </p:cNvCxnSpPr>
            <p:nvPr/>
          </p:nvCxnSpPr>
          <p:spPr>
            <a:xfrm>
              <a:off x="3074766" y="1205633"/>
              <a:ext cx="92141"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20" name="直接箭头连接符 103">
              <a:extLst>
                <a:ext uri="{FF2B5EF4-FFF2-40B4-BE49-F238E27FC236}">
                  <a16:creationId xmlns:a16="http://schemas.microsoft.com/office/drawing/2014/main" id="{9A0481AD-9071-81B2-CE5D-908130BA0D97}"/>
                </a:ext>
              </a:extLst>
            </p:cNvPr>
            <p:cNvCxnSpPr>
              <a:cxnSpLocks/>
              <a:stCxn id="210" idx="3"/>
              <a:endCxn id="212" idx="1"/>
            </p:cNvCxnSpPr>
            <p:nvPr/>
          </p:nvCxnSpPr>
          <p:spPr>
            <a:xfrm flipV="1">
              <a:off x="3936584" y="1204394"/>
              <a:ext cx="92142" cy="123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21" name="直接箭头连接符 113">
              <a:extLst>
                <a:ext uri="{FF2B5EF4-FFF2-40B4-BE49-F238E27FC236}">
                  <a16:creationId xmlns:a16="http://schemas.microsoft.com/office/drawing/2014/main" id="{3D07A859-0191-1362-60F5-F5E86194F17D}"/>
                </a:ext>
              </a:extLst>
            </p:cNvPr>
            <p:cNvCxnSpPr>
              <a:cxnSpLocks/>
              <a:stCxn id="201" idx="0"/>
              <a:endCxn id="203" idx="1"/>
            </p:cNvCxnSpPr>
            <p:nvPr/>
          </p:nvCxnSpPr>
          <p:spPr>
            <a:xfrm flipV="1">
              <a:off x="683251" y="1204394"/>
              <a:ext cx="186192" cy="330236"/>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22" name="直接箭头连接符 116">
              <a:extLst>
                <a:ext uri="{FF2B5EF4-FFF2-40B4-BE49-F238E27FC236}">
                  <a16:creationId xmlns:a16="http://schemas.microsoft.com/office/drawing/2014/main" id="{E306CC91-BAA9-6F2E-42D4-A27864499C10}"/>
                </a:ext>
              </a:extLst>
            </p:cNvPr>
            <p:cNvCxnSpPr>
              <a:cxnSpLocks/>
              <a:stCxn id="201" idx="0"/>
              <a:endCxn id="202" idx="1"/>
            </p:cNvCxnSpPr>
            <p:nvPr/>
          </p:nvCxnSpPr>
          <p:spPr>
            <a:xfrm>
              <a:off x="683251" y="1534630"/>
              <a:ext cx="186190" cy="315867"/>
            </a:xfrm>
            <a:prstGeom prst="straightConnector1">
              <a:avLst/>
            </a:prstGeom>
            <a:noFill/>
            <a:ln w="12700" cap="flat" cmpd="sng" algn="ctr">
              <a:solidFill>
                <a:sysClr val="windowText" lastClr="000000"/>
              </a:solidFill>
              <a:prstDash val="solid"/>
              <a:miter lim="800000"/>
              <a:tailEnd type="triangle" w="sm" len="sm"/>
            </a:ln>
            <a:effectLst/>
          </p:spPr>
        </p:cxnSp>
        <p:sp>
          <p:nvSpPr>
            <p:cNvPr id="223" name="左大括号 222">
              <a:extLst>
                <a:ext uri="{FF2B5EF4-FFF2-40B4-BE49-F238E27FC236}">
                  <a16:creationId xmlns:a16="http://schemas.microsoft.com/office/drawing/2014/main" id="{11CFC1A2-7603-EC2E-93C2-33BA2FBCE079}"/>
                </a:ext>
              </a:extLst>
            </p:cNvPr>
            <p:cNvSpPr/>
            <p:nvPr/>
          </p:nvSpPr>
          <p:spPr>
            <a:xfrm rot="10800000">
              <a:off x="4850645" y="649316"/>
              <a:ext cx="192254" cy="1738375"/>
            </a:xfrm>
            <a:prstGeom prst="leftBrace">
              <a:avLst>
                <a:gd name="adj1" fmla="val 108333"/>
                <a:gd name="adj2" fmla="val 5000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4" name="左大括号 223">
              <a:extLst>
                <a:ext uri="{FF2B5EF4-FFF2-40B4-BE49-F238E27FC236}">
                  <a16:creationId xmlns:a16="http://schemas.microsoft.com/office/drawing/2014/main" id="{09DDD9EC-D866-019F-BC17-5534641F8900}"/>
                </a:ext>
              </a:extLst>
            </p:cNvPr>
            <p:cNvSpPr/>
            <p:nvPr/>
          </p:nvSpPr>
          <p:spPr>
            <a:xfrm rot="10800000">
              <a:off x="4856708" y="2601072"/>
              <a:ext cx="186191" cy="1758701"/>
            </a:xfrm>
            <a:prstGeom prst="leftBrace">
              <a:avLst>
                <a:gd name="adj1" fmla="val 108333"/>
                <a:gd name="adj2" fmla="val 5000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5" name="文本框 224">
              <a:extLst>
                <a:ext uri="{FF2B5EF4-FFF2-40B4-BE49-F238E27FC236}">
                  <a16:creationId xmlns:a16="http://schemas.microsoft.com/office/drawing/2014/main" id="{61E03AF5-0D1C-1477-B8F8-65D9BFA6676B}"/>
                </a:ext>
              </a:extLst>
            </p:cNvPr>
            <p:cNvSpPr txBox="1"/>
            <p:nvPr/>
          </p:nvSpPr>
          <p:spPr>
            <a:xfrm rot="5400000">
              <a:off x="4319709" y="1395393"/>
              <a:ext cx="1738375" cy="246221"/>
            </a:xfrm>
            <a:prstGeom prst="rect">
              <a:avLst/>
            </a:prstGeom>
            <a:no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Stage 1: Collision Detection </a:t>
              </a:r>
            </a:p>
          </p:txBody>
        </p:sp>
        <p:sp>
          <p:nvSpPr>
            <p:cNvPr id="226" name="文本框 225">
              <a:extLst>
                <a:ext uri="{FF2B5EF4-FFF2-40B4-BE49-F238E27FC236}">
                  <a16:creationId xmlns:a16="http://schemas.microsoft.com/office/drawing/2014/main" id="{729D7736-8193-FDB4-F599-AB595A201495}"/>
                </a:ext>
              </a:extLst>
            </p:cNvPr>
            <p:cNvSpPr txBox="1"/>
            <p:nvPr/>
          </p:nvSpPr>
          <p:spPr>
            <a:xfrm rot="5400000">
              <a:off x="4306424" y="3360338"/>
              <a:ext cx="1758701" cy="246221"/>
            </a:xfrm>
            <a:prstGeom prst="rect">
              <a:avLst/>
            </a:prstGeom>
            <a:no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Stage 2: Asynchronous GS</a:t>
              </a:r>
            </a:p>
          </p:txBody>
        </p:sp>
        <p:cxnSp>
          <p:nvCxnSpPr>
            <p:cNvPr id="227" name="连接符: 肘形 269">
              <a:extLst>
                <a:ext uri="{FF2B5EF4-FFF2-40B4-BE49-F238E27FC236}">
                  <a16:creationId xmlns:a16="http://schemas.microsoft.com/office/drawing/2014/main" id="{7346C1B7-836E-849D-EFC2-9EAD17FD05A2}"/>
                </a:ext>
              </a:extLst>
            </p:cNvPr>
            <p:cNvCxnSpPr>
              <a:cxnSpLocks/>
              <a:stCxn id="212" idx="2"/>
              <a:endCxn id="182" idx="3"/>
            </p:cNvCxnSpPr>
            <p:nvPr/>
          </p:nvCxnSpPr>
          <p:spPr>
            <a:xfrm rot="5400000">
              <a:off x="3415691" y="1845610"/>
              <a:ext cx="1433820" cy="600396"/>
            </a:xfrm>
            <a:prstGeom prst="bentConnector2">
              <a:avLst/>
            </a:prstGeom>
            <a:noFill/>
            <a:ln w="12700" cap="flat" cmpd="sng" algn="ctr">
              <a:solidFill>
                <a:sysClr val="windowText" lastClr="000000"/>
              </a:solidFill>
              <a:prstDash val="solid"/>
              <a:miter lim="800000"/>
              <a:tailEnd type="triangle" w="sm" len="sm"/>
            </a:ln>
            <a:effectLst/>
          </p:spPr>
        </p:cxnSp>
        <p:cxnSp>
          <p:nvCxnSpPr>
            <p:cNvPr id="228" name="连接符: 肘形 281">
              <a:extLst>
                <a:ext uri="{FF2B5EF4-FFF2-40B4-BE49-F238E27FC236}">
                  <a16:creationId xmlns:a16="http://schemas.microsoft.com/office/drawing/2014/main" id="{01215B9E-0474-E2F5-28C3-15CE942DA018}"/>
                </a:ext>
              </a:extLst>
            </p:cNvPr>
            <p:cNvCxnSpPr>
              <a:cxnSpLocks/>
              <a:stCxn id="207" idx="3"/>
              <a:endCxn id="211" idx="2"/>
            </p:cNvCxnSpPr>
            <p:nvPr/>
          </p:nvCxnSpPr>
          <p:spPr>
            <a:xfrm flipV="1">
              <a:off x="2781110" y="2074999"/>
              <a:ext cx="769055" cy="177366"/>
            </a:xfrm>
            <a:prstGeom prst="bentConnector2">
              <a:avLst/>
            </a:prstGeom>
            <a:noFill/>
            <a:ln w="12700" cap="flat" cmpd="sng" algn="ctr">
              <a:solidFill>
                <a:sysClr val="windowText" lastClr="000000"/>
              </a:solidFill>
              <a:prstDash val="solid"/>
              <a:miter lim="800000"/>
              <a:tailEnd type="triangle" w="sm" len="sm"/>
            </a:ln>
            <a:effectLst/>
          </p:spPr>
        </p:cxnSp>
        <p:cxnSp>
          <p:nvCxnSpPr>
            <p:cNvPr id="229" name="连接符: 肘形 283">
              <a:extLst>
                <a:ext uri="{FF2B5EF4-FFF2-40B4-BE49-F238E27FC236}">
                  <a16:creationId xmlns:a16="http://schemas.microsoft.com/office/drawing/2014/main" id="{FE7F8CBB-E14E-863D-DDEB-3B5BD3010F19}"/>
                </a:ext>
              </a:extLst>
            </p:cNvPr>
            <p:cNvCxnSpPr>
              <a:cxnSpLocks/>
              <a:stCxn id="206" idx="3"/>
              <a:endCxn id="210" idx="0"/>
            </p:cNvCxnSpPr>
            <p:nvPr/>
          </p:nvCxnSpPr>
          <p:spPr>
            <a:xfrm>
              <a:off x="2781111" y="808252"/>
              <a:ext cx="770635" cy="172877"/>
            </a:xfrm>
            <a:prstGeom prst="bentConnector2">
              <a:avLst/>
            </a:prstGeom>
            <a:noFill/>
            <a:ln w="12700" cap="flat" cmpd="sng" algn="ctr">
              <a:solidFill>
                <a:sysClr val="windowText" lastClr="000000"/>
              </a:solidFill>
              <a:prstDash val="solid"/>
              <a:miter lim="800000"/>
              <a:tailEnd type="triangle" w="sm" len="sm"/>
            </a:ln>
            <a:effectLst/>
          </p:spPr>
        </p:cxnSp>
        <p:cxnSp>
          <p:nvCxnSpPr>
            <p:cNvPr id="230" name="连接符: 肘形 195">
              <a:extLst>
                <a:ext uri="{FF2B5EF4-FFF2-40B4-BE49-F238E27FC236}">
                  <a16:creationId xmlns:a16="http://schemas.microsoft.com/office/drawing/2014/main" id="{D1FAA101-B63D-C12A-2735-70394054AD4C}"/>
                </a:ext>
              </a:extLst>
            </p:cNvPr>
            <p:cNvCxnSpPr>
              <a:cxnSpLocks/>
              <a:stCxn id="213" idx="1"/>
            </p:cNvCxnSpPr>
            <p:nvPr/>
          </p:nvCxnSpPr>
          <p:spPr>
            <a:xfrm rot="16200000" flipH="1">
              <a:off x="1399121" y="1748980"/>
              <a:ext cx="3136" cy="1702629"/>
            </a:xfrm>
            <a:prstGeom prst="bentConnector3">
              <a:avLst>
                <a:gd name="adj1" fmla="val -3089158"/>
              </a:avLst>
            </a:prstGeom>
            <a:noFill/>
            <a:ln w="12700" cap="flat" cmpd="sng" algn="ctr">
              <a:solidFill>
                <a:sysClr val="windowText" lastClr="000000"/>
              </a:solidFill>
              <a:prstDash val="solid"/>
              <a:miter lim="800000"/>
              <a:tailEnd type="triangle" w="sm" len="sm"/>
            </a:ln>
            <a:effectLst/>
          </p:spPr>
        </p:cxnSp>
        <p:cxnSp>
          <p:nvCxnSpPr>
            <p:cNvPr id="231" name="连接符: 肘形 218">
              <a:extLst>
                <a:ext uri="{FF2B5EF4-FFF2-40B4-BE49-F238E27FC236}">
                  <a16:creationId xmlns:a16="http://schemas.microsoft.com/office/drawing/2014/main" id="{3D088F0B-33BB-AD89-18CC-3526F496E980}"/>
                </a:ext>
              </a:extLst>
            </p:cNvPr>
            <p:cNvCxnSpPr>
              <a:cxnSpLocks/>
              <a:stCxn id="213" idx="0"/>
            </p:cNvCxnSpPr>
            <p:nvPr/>
          </p:nvCxnSpPr>
          <p:spPr>
            <a:xfrm flipV="1">
              <a:off x="684601" y="2782015"/>
              <a:ext cx="458295" cy="696061"/>
            </a:xfrm>
            <a:prstGeom prst="bentConnector5">
              <a:avLst>
                <a:gd name="adj1" fmla="val 49881"/>
                <a:gd name="adj2" fmla="val 46716"/>
                <a:gd name="adj3" fmla="val 50119"/>
              </a:avLst>
            </a:prstGeom>
            <a:noFill/>
            <a:ln w="12700" cap="flat" cmpd="sng" algn="ctr">
              <a:solidFill>
                <a:sysClr val="windowText" lastClr="000000"/>
              </a:solidFill>
              <a:prstDash val="solid"/>
              <a:miter lim="800000"/>
              <a:tailEnd type="triangle"/>
            </a:ln>
            <a:effectLst/>
          </p:spPr>
        </p:cxnSp>
        <p:cxnSp>
          <p:nvCxnSpPr>
            <p:cNvPr id="232" name="肘形连接符 231">
              <a:extLst>
                <a:ext uri="{FF2B5EF4-FFF2-40B4-BE49-F238E27FC236}">
                  <a16:creationId xmlns:a16="http://schemas.microsoft.com/office/drawing/2014/main" id="{2B6971B4-DC9F-A31F-EBA3-43428D5B9182}"/>
                </a:ext>
              </a:extLst>
            </p:cNvPr>
            <p:cNvCxnSpPr>
              <a:stCxn id="211" idx="3"/>
              <a:endCxn id="171" idx="0"/>
            </p:cNvCxnSpPr>
            <p:nvPr/>
          </p:nvCxnSpPr>
          <p:spPr>
            <a:xfrm flipH="1">
              <a:off x="2859108" y="1850496"/>
              <a:ext cx="1077477" cy="850686"/>
            </a:xfrm>
            <a:prstGeom prst="bentConnector4">
              <a:avLst>
                <a:gd name="adj1" fmla="val -21216"/>
                <a:gd name="adj2" fmla="val 63195"/>
              </a:avLst>
            </a:prstGeom>
            <a:noFill/>
            <a:ln w="12700" cap="flat" cmpd="sng" algn="ctr">
              <a:solidFill>
                <a:sysClr val="windowText" lastClr="000000"/>
              </a:solidFill>
              <a:prstDash val="solid"/>
              <a:miter lim="800000"/>
              <a:tailEnd type="triangle" w="sm" len="sm"/>
            </a:ln>
            <a:effectLst/>
          </p:spPr>
        </p:cxnSp>
      </p:grpSp>
      <p:grpSp>
        <p:nvGrpSpPr>
          <p:cNvPr id="243" name="组合 242">
            <a:extLst>
              <a:ext uri="{FF2B5EF4-FFF2-40B4-BE49-F238E27FC236}">
                <a16:creationId xmlns:a16="http://schemas.microsoft.com/office/drawing/2014/main" id="{82E4C1DB-66A3-83A8-19D5-9E3190A5C180}"/>
              </a:ext>
            </a:extLst>
          </p:cNvPr>
          <p:cNvGrpSpPr/>
          <p:nvPr/>
        </p:nvGrpSpPr>
        <p:grpSpPr>
          <a:xfrm>
            <a:off x="543980" y="3462256"/>
            <a:ext cx="5456430" cy="2783739"/>
            <a:chOff x="1142895" y="3174521"/>
            <a:chExt cx="4771924" cy="2334277"/>
          </a:xfrm>
        </p:grpSpPr>
        <p:sp>
          <p:nvSpPr>
            <p:cNvPr id="244" name="矩形: 圆角 69">
              <a:extLst>
                <a:ext uri="{FF2B5EF4-FFF2-40B4-BE49-F238E27FC236}">
                  <a16:creationId xmlns:a16="http://schemas.microsoft.com/office/drawing/2014/main" id="{01FEF122-2EB5-97F6-D399-6D7E342AA1EB}"/>
                </a:ext>
              </a:extLst>
            </p:cNvPr>
            <p:cNvSpPr/>
            <p:nvPr/>
          </p:nvSpPr>
          <p:spPr>
            <a:xfrm>
              <a:off x="1926034" y="3175310"/>
              <a:ext cx="651939" cy="361882"/>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p:txBody>
        </p:sp>
        <p:sp>
          <p:nvSpPr>
            <p:cNvPr id="245" name="矩形: 圆角 70">
              <a:extLst>
                <a:ext uri="{FF2B5EF4-FFF2-40B4-BE49-F238E27FC236}">
                  <a16:creationId xmlns:a16="http://schemas.microsoft.com/office/drawing/2014/main" id="{BC376353-8CF2-2754-CF27-E4741F181C3F}"/>
                </a:ext>
              </a:extLst>
            </p:cNvPr>
            <p:cNvSpPr/>
            <p:nvPr/>
          </p:nvSpPr>
          <p:spPr>
            <a:xfrm>
              <a:off x="1142895" y="3174521"/>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p:txBody>
        </p:sp>
        <p:sp>
          <p:nvSpPr>
            <p:cNvPr id="246" name="矩形: 圆角 71">
              <a:extLst>
                <a:ext uri="{FF2B5EF4-FFF2-40B4-BE49-F238E27FC236}">
                  <a16:creationId xmlns:a16="http://schemas.microsoft.com/office/drawing/2014/main" id="{E082BC81-DD12-8FF7-B7BF-358EAE876547}"/>
                </a:ext>
              </a:extLst>
            </p:cNvPr>
            <p:cNvSpPr/>
            <p:nvPr/>
          </p:nvSpPr>
          <p:spPr>
            <a:xfrm>
              <a:off x="2796498" y="3175695"/>
              <a:ext cx="594077" cy="361882"/>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p:txBody>
        </p:sp>
        <p:sp>
          <p:nvSpPr>
            <p:cNvPr id="247" name="矩形: 圆角 223">
              <a:extLst>
                <a:ext uri="{FF2B5EF4-FFF2-40B4-BE49-F238E27FC236}">
                  <a16:creationId xmlns:a16="http://schemas.microsoft.com/office/drawing/2014/main" id="{F6DEDC6D-8CC4-F2A5-D90D-1E0F863D15C7}"/>
                </a:ext>
              </a:extLst>
            </p:cNvPr>
            <p:cNvSpPr/>
            <p:nvPr/>
          </p:nvSpPr>
          <p:spPr>
            <a:xfrm>
              <a:off x="2495471" y="3894328"/>
              <a:ext cx="651939" cy="361882"/>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p:txBody>
        </p:sp>
        <p:sp>
          <p:nvSpPr>
            <p:cNvPr id="248" name="矩形: 圆角 224">
              <a:extLst>
                <a:ext uri="{FF2B5EF4-FFF2-40B4-BE49-F238E27FC236}">
                  <a16:creationId xmlns:a16="http://schemas.microsoft.com/office/drawing/2014/main" id="{A6D51A55-3B58-54ED-DE66-621D7094185C}"/>
                </a:ext>
              </a:extLst>
            </p:cNvPr>
            <p:cNvSpPr/>
            <p:nvPr/>
          </p:nvSpPr>
          <p:spPr>
            <a:xfrm>
              <a:off x="1712332" y="3893540"/>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p:txBody>
        </p:sp>
        <p:sp>
          <p:nvSpPr>
            <p:cNvPr id="249" name="矩形: 圆角 225">
              <a:extLst>
                <a:ext uri="{FF2B5EF4-FFF2-40B4-BE49-F238E27FC236}">
                  <a16:creationId xmlns:a16="http://schemas.microsoft.com/office/drawing/2014/main" id="{48B9A8A8-594A-736D-44F2-992219A25F77}"/>
                </a:ext>
              </a:extLst>
            </p:cNvPr>
            <p:cNvSpPr/>
            <p:nvPr/>
          </p:nvSpPr>
          <p:spPr>
            <a:xfrm>
              <a:off x="3365935" y="3894714"/>
              <a:ext cx="594077" cy="361882"/>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p:txBody>
        </p:sp>
        <p:sp>
          <p:nvSpPr>
            <p:cNvPr id="250" name="矩形: 圆角 229">
              <a:extLst>
                <a:ext uri="{FF2B5EF4-FFF2-40B4-BE49-F238E27FC236}">
                  <a16:creationId xmlns:a16="http://schemas.microsoft.com/office/drawing/2014/main" id="{CF33D9FA-75E5-DE21-6A8A-CDAE239F321F}"/>
                </a:ext>
              </a:extLst>
            </p:cNvPr>
            <p:cNvSpPr/>
            <p:nvPr/>
          </p:nvSpPr>
          <p:spPr>
            <a:xfrm>
              <a:off x="3076392" y="4542146"/>
              <a:ext cx="651939" cy="361882"/>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p:txBody>
        </p:sp>
        <p:sp>
          <p:nvSpPr>
            <p:cNvPr id="251" name="矩形: 圆角 230">
              <a:extLst>
                <a:ext uri="{FF2B5EF4-FFF2-40B4-BE49-F238E27FC236}">
                  <a16:creationId xmlns:a16="http://schemas.microsoft.com/office/drawing/2014/main" id="{8C52A6B9-5643-22CD-3210-52418D7D905A}"/>
                </a:ext>
              </a:extLst>
            </p:cNvPr>
            <p:cNvSpPr/>
            <p:nvPr/>
          </p:nvSpPr>
          <p:spPr>
            <a:xfrm>
              <a:off x="2293253" y="4541358"/>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p:txBody>
        </p:sp>
        <p:sp>
          <p:nvSpPr>
            <p:cNvPr id="252" name="矩形: 圆角 231">
              <a:extLst>
                <a:ext uri="{FF2B5EF4-FFF2-40B4-BE49-F238E27FC236}">
                  <a16:creationId xmlns:a16="http://schemas.microsoft.com/office/drawing/2014/main" id="{B0524CD5-0D07-8A1F-CA46-4AB76D9A0E12}"/>
                </a:ext>
              </a:extLst>
            </p:cNvPr>
            <p:cNvSpPr/>
            <p:nvPr/>
          </p:nvSpPr>
          <p:spPr>
            <a:xfrm>
              <a:off x="3946856" y="4542532"/>
              <a:ext cx="594077" cy="361882"/>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p:txBody>
        </p:sp>
        <p:sp>
          <p:nvSpPr>
            <p:cNvPr id="253" name="矩形: 圆角 234">
              <a:extLst>
                <a:ext uri="{FF2B5EF4-FFF2-40B4-BE49-F238E27FC236}">
                  <a16:creationId xmlns:a16="http://schemas.microsoft.com/office/drawing/2014/main" id="{52B41B7A-BFFA-F82B-B653-F107D4C78DE3}"/>
                </a:ext>
              </a:extLst>
            </p:cNvPr>
            <p:cNvSpPr/>
            <p:nvPr/>
          </p:nvSpPr>
          <p:spPr>
            <a:xfrm>
              <a:off x="3634042" y="5146530"/>
              <a:ext cx="651600" cy="361882"/>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p:txBody>
        </p:sp>
        <p:sp>
          <p:nvSpPr>
            <p:cNvPr id="254" name="矩形: 圆角 235">
              <a:extLst>
                <a:ext uri="{FF2B5EF4-FFF2-40B4-BE49-F238E27FC236}">
                  <a16:creationId xmlns:a16="http://schemas.microsoft.com/office/drawing/2014/main" id="{5FA86B22-36EB-8B14-E20B-AFB53B0EEE00}"/>
                </a:ext>
              </a:extLst>
            </p:cNvPr>
            <p:cNvSpPr/>
            <p:nvPr/>
          </p:nvSpPr>
          <p:spPr>
            <a:xfrm>
              <a:off x="2850904" y="5145742"/>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p:txBody>
        </p:sp>
        <p:sp>
          <p:nvSpPr>
            <p:cNvPr id="255" name="矩形: 圆角 236">
              <a:extLst>
                <a:ext uri="{FF2B5EF4-FFF2-40B4-BE49-F238E27FC236}">
                  <a16:creationId xmlns:a16="http://schemas.microsoft.com/office/drawing/2014/main" id="{18860617-4628-8035-7D26-1E50D38BD2B5}"/>
                </a:ext>
              </a:extLst>
            </p:cNvPr>
            <p:cNvSpPr/>
            <p:nvPr/>
          </p:nvSpPr>
          <p:spPr>
            <a:xfrm>
              <a:off x="4504506" y="5146916"/>
              <a:ext cx="594077" cy="361882"/>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p:txBody>
        </p:sp>
        <p:sp>
          <p:nvSpPr>
            <p:cNvPr id="256" name="矩形: 圆角 64">
              <a:extLst>
                <a:ext uri="{FF2B5EF4-FFF2-40B4-BE49-F238E27FC236}">
                  <a16:creationId xmlns:a16="http://schemas.microsoft.com/office/drawing/2014/main" id="{61F2A6CB-B623-5784-7A5A-E7F92FD3EBF8}"/>
                </a:ext>
              </a:extLst>
            </p:cNvPr>
            <p:cNvSpPr/>
            <p:nvPr/>
          </p:nvSpPr>
          <p:spPr>
            <a:xfrm>
              <a:off x="3612734" y="3174521"/>
              <a:ext cx="594077" cy="363458"/>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57" name="矩形: 圆角 65">
              <a:extLst>
                <a:ext uri="{FF2B5EF4-FFF2-40B4-BE49-F238E27FC236}">
                  <a16:creationId xmlns:a16="http://schemas.microsoft.com/office/drawing/2014/main" id="{0868B52D-9FFF-E7A4-1E5C-D2A2DCCB64D7}"/>
                </a:ext>
              </a:extLst>
            </p:cNvPr>
            <p:cNvSpPr/>
            <p:nvPr/>
          </p:nvSpPr>
          <p:spPr>
            <a:xfrm>
              <a:off x="4182171" y="3895116"/>
              <a:ext cx="594077" cy="361882"/>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p>
          </p:txBody>
        </p:sp>
        <p:sp>
          <p:nvSpPr>
            <p:cNvPr id="258" name="矩形: 圆角 68">
              <a:extLst>
                <a:ext uri="{FF2B5EF4-FFF2-40B4-BE49-F238E27FC236}">
                  <a16:creationId xmlns:a16="http://schemas.microsoft.com/office/drawing/2014/main" id="{C83F8586-9E64-9F27-729D-CDDD5B640926}"/>
                </a:ext>
              </a:extLst>
            </p:cNvPr>
            <p:cNvSpPr/>
            <p:nvPr/>
          </p:nvSpPr>
          <p:spPr>
            <a:xfrm>
              <a:off x="4763092" y="4541358"/>
              <a:ext cx="594077" cy="361882"/>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p>
          </p:txBody>
        </p:sp>
        <p:sp>
          <p:nvSpPr>
            <p:cNvPr id="259" name="矩形: 圆角 72">
              <a:extLst>
                <a:ext uri="{FF2B5EF4-FFF2-40B4-BE49-F238E27FC236}">
                  <a16:creationId xmlns:a16="http://schemas.microsoft.com/office/drawing/2014/main" id="{28B55803-2FF5-C91E-A5BD-F7224EA27558}"/>
                </a:ext>
              </a:extLst>
            </p:cNvPr>
            <p:cNvSpPr/>
            <p:nvPr/>
          </p:nvSpPr>
          <p:spPr>
            <a:xfrm>
              <a:off x="5320742" y="5143394"/>
              <a:ext cx="594077" cy="361882"/>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p>
          </p:txBody>
        </p:sp>
        <p:cxnSp>
          <p:nvCxnSpPr>
            <p:cNvPr id="260" name="直接箭头连接符 88">
              <a:extLst>
                <a:ext uri="{FF2B5EF4-FFF2-40B4-BE49-F238E27FC236}">
                  <a16:creationId xmlns:a16="http://schemas.microsoft.com/office/drawing/2014/main" id="{1A627426-F61A-64E3-0B0C-D60855337A92}"/>
                </a:ext>
              </a:extLst>
            </p:cNvPr>
            <p:cNvCxnSpPr>
              <a:cxnSpLocks/>
              <a:stCxn id="246" idx="3"/>
              <a:endCxn id="256" idx="1"/>
            </p:cNvCxnSpPr>
            <p:nvPr/>
          </p:nvCxnSpPr>
          <p:spPr>
            <a:xfrm flipV="1">
              <a:off x="3390575" y="3356251"/>
              <a:ext cx="222159" cy="386"/>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61" name="直接箭头连接符 98">
              <a:extLst>
                <a:ext uri="{FF2B5EF4-FFF2-40B4-BE49-F238E27FC236}">
                  <a16:creationId xmlns:a16="http://schemas.microsoft.com/office/drawing/2014/main" id="{77E216F1-FC1E-5466-5F0D-C816E65E0066}"/>
                </a:ext>
              </a:extLst>
            </p:cNvPr>
            <p:cNvCxnSpPr>
              <a:cxnSpLocks/>
              <a:stCxn id="249" idx="3"/>
              <a:endCxn id="257" idx="1"/>
            </p:cNvCxnSpPr>
            <p:nvPr/>
          </p:nvCxnSpPr>
          <p:spPr>
            <a:xfrm>
              <a:off x="3960012" y="4075655"/>
              <a:ext cx="222159" cy="402"/>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62" name="直接箭头连接符 102">
              <a:extLst>
                <a:ext uri="{FF2B5EF4-FFF2-40B4-BE49-F238E27FC236}">
                  <a16:creationId xmlns:a16="http://schemas.microsoft.com/office/drawing/2014/main" id="{09736859-E045-CB95-13DF-1E4BEE1066CE}"/>
                </a:ext>
              </a:extLst>
            </p:cNvPr>
            <p:cNvCxnSpPr>
              <a:cxnSpLocks/>
              <a:stCxn id="252" idx="3"/>
              <a:endCxn id="258" idx="1"/>
            </p:cNvCxnSpPr>
            <p:nvPr/>
          </p:nvCxnSpPr>
          <p:spPr>
            <a:xfrm flipV="1">
              <a:off x="4540933" y="4722299"/>
              <a:ext cx="222159" cy="1174"/>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63" name="直接箭头连接符 107">
              <a:extLst>
                <a:ext uri="{FF2B5EF4-FFF2-40B4-BE49-F238E27FC236}">
                  <a16:creationId xmlns:a16="http://schemas.microsoft.com/office/drawing/2014/main" id="{6F094825-81C9-CDB9-D986-1C35EE3114BA}"/>
                </a:ext>
              </a:extLst>
            </p:cNvPr>
            <p:cNvCxnSpPr>
              <a:cxnSpLocks/>
              <a:stCxn id="255" idx="3"/>
              <a:endCxn id="259" idx="1"/>
            </p:cNvCxnSpPr>
            <p:nvPr/>
          </p:nvCxnSpPr>
          <p:spPr>
            <a:xfrm flipV="1">
              <a:off x="5098583" y="5324335"/>
              <a:ext cx="222159" cy="3522"/>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64" name="直接箭头连接符 179">
              <a:extLst>
                <a:ext uri="{FF2B5EF4-FFF2-40B4-BE49-F238E27FC236}">
                  <a16:creationId xmlns:a16="http://schemas.microsoft.com/office/drawing/2014/main" id="{F685345E-7940-9FF5-941C-1F3FC9592C77}"/>
                </a:ext>
              </a:extLst>
            </p:cNvPr>
            <p:cNvCxnSpPr>
              <a:cxnSpLocks/>
              <a:stCxn id="244" idx="3"/>
              <a:endCxn id="246" idx="1"/>
            </p:cNvCxnSpPr>
            <p:nvPr/>
          </p:nvCxnSpPr>
          <p:spPr>
            <a:xfrm>
              <a:off x="2577973" y="3356251"/>
              <a:ext cx="218525" cy="386"/>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65" name="直接箭头连接符 182">
              <a:extLst>
                <a:ext uri="{FF2B5EF4-FFF2-40B4-BE49-F238E27FC236}">
                  <a16:creationId xmlns:a16="http://schemas.microsoft.com/office/drawing/2014/main" id="{CE11F732-A080-9889-65D8-BAAEEC890428}"/>
                </a:ext>
              </a:extLst>
            </p:cNvPr>
            <p:cNvCxnSpPr>
              <a:cxnSpLocks/>
              <a:stCxn id="247" idx="3"/>
              <a:endCxn id="249" idx="1"/>
            </p:cNvCxnSpPr>
            <p:nvPr/>
          </p:nvCxnSpPr>
          <p:spPr>
            <a:xfrm>
              <a:off x="3147410" y="4075269"/>
              <a:ext cx="218525" cy="386"/>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66" name="直接箭头连接符 185">
              <a:extLst>
                <a:ext uri="{FF2B5EF4-FFF2-40B4-BE49-F238E27FC236}">
                  <a16:creationId xmlns:a16="http://schemas.microsoft.com/office/drawing/2014/main" id="{84B3480D-36BA-4672-6DE6-773FE4EEEA27}"/>
                </a:ext>
              </a:extLst>
            </p:cNvPr>
            <p:cNvCxnSpPr>
              <a:cxnSpLocks/>
              <a:stCxn id="250" idx="3"/>
              <a:endCxn id="252" idx="1"/>
            </p:cNvCxnSpPr>
            <p:nvPr/>
          </p:nvCxnSpPr>
          <p:spPr>
            <a:xfrm>
              <a:off x="3728331" y="4723087"/>
              <a:ext cx="218526" cy="387"/>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67" name="直接箭头连接符 188">
              <a:extLst>
                <a:ext uri="{FF2B5EF4-FFF2-40B4-BE49-F238E27FC236}">
                  <a16:creationId xmlns:a16="http://schemas.microsoft.com/office/drawing/2014/main" id="{84ABC898-2FB8-7EB7-EA3C-548BE4641DD3}"/>
                </a:ext>
              </a:extLst>
            </p:cNvPr>
            <p:cNvCxnSpPr>
              <a:cxnSpLocks/>
              <a:stCxn id="253" idx="3"/>
              <a:endCxn id="255" idx="1"/>
            </p:cNvCxnSpPr>
            <p:nvPr/>
          </p:nvCxnSpPr>
          <p:spPr>
            <a:xfrm>
              <a:off x="4285642" y="5327471"/>
              <a:ext cx="218864" cy="386"/>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68" name="直接箭头连接符 179">
              <a:extLst>
                <a:ext uri="{FF2B5EF4-FFF2-40B4-BE49-F238E27FC236}">
                  <a16:creationId xmlns:a16="http://schemas.microsoft.com/office/drawing/2014/main" id="{9F1FFBC1-14A4-203C-9601-B3665E52DC0B}"/>
                </a:ext>
              </a:extLst>
            </p:cNvPr>
            <p:cNvCxnSpPr>
              <a:cxnSpLocks/>
              <a:stCxn id="245" idx="3"/>
              <a:endCxn id="244" idx="1"/>
            </p:cNvCxnSpPr>
            <p:nvPr/>
          </p:nvCxnSpPr>
          <p:spPr>
            <a:xfrm>
              <a:off x="1794495" y="3355462"/>
              <a:ext cx="131539" cy="788"/>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69" name="直接箭头连接符 179">
              <a:extLst>
                <a:ext uri="{FF2B5EF4-FFF2-40B4-BE49-F238E27FC236}">
                  <a16:creationId xmlns:a16="http://schemas.microsoft.com/office/drawing/2014/main" id="{5DCF2239-8EC3-9708-36E1-ABA9BC23C07A}"/>
                </a:ext>
              </a:extLst>
            </p:cNvPr>
            <p:cNvCxnSpPr>
              <a:cxnSpLocks/>
              <a:stCxn id="248" idx="3"/>
              <a:endCxn id="247" idx="1"/>
            </p:cNvCxnSpPr>
            <p:nvPr/>
          </p:nvCxnSpPr>
          <p:spPr>
            <a:xfrm>
              <a:off x="2363932" y="4074481"/>
              <a:ext cx="131539" cy="788"/>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70" name="直接箭头连接符 179">
              <a:extLst>
                <a:ext uri="{FF2B5EF4-FFF2-40B4-BE49-F238E27FC236}">
                  <a16:creationId xmlns:a16="http://schemas.microsoft.com/office/drawing/2014/main" id="{548D0754-A20F-2C9A-0D06-763A5B54B7E3}"/>
                </a:ext>
              </a:extLst>
            </p:cNvPr>
            <p:cNvCxnSpPr>
              <a:cxnSpLocks/>
              <a:stCxn id="251" idx="3"/>
              <a:endCxn id="250" idx="1"/>
            </p:cNvCxnSpPr>
            <p:nvPr/>
          </p:nvCxnSpPr>
          <p:spPr>
            <a:xfrm>
              <a:off x="2944852" y="4722299"/>
              <a:ext cx="131539" cy="787"/>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71" name="直接箭头连接符 179">
              <a:extLst>
                <a:ext uri="{FF2B5EF4-FFF2-40B4-BE49-F238E27FC236}">
                  <a16:creationId xmlns:a16="http://schemas.microsoft.com/office/drawing/2014/main" id="{42507C41-AD8C-C804-182B-EA00CC2CACFC}"/>
                </a:ext>
              </a:extLst>
            </p:cNvPr>
            <p:cNvCxnSpPr>
              <a:cxnSpLocks/>
              <a:stCxn id="254" idx="3"/>
              <a:endCxn id="253" idx="1"/>
            </p:cNvCxnSpPr>
            <p:nvPr/>
          </p:nvCxnSpPr>
          <p:spPr>
            <a:xfrm>
              <a:off x="3502504" y="5326683"/>
              <a:ext cx="131538" cy="788"/>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72" name="肘形连接符 271">
              <a:extLst>
                <a:ext uri="{FF2B5EF4-FFF2-40B4-BE49-F238E27FC236}">
                  <a16:creationId xmlns:a16="http://schemas.microsoft.com/office/drawing/2014/main" id="{E0BBB379-D2FB-4ED2-3687-CDF5B1234A7B}"/>
                </a:ext>
              </a:extLst>
            </p:cNvPr>
            <p:cNvCxnSpPr>
              <a:stCxn id="256" idx="2"/>
              <a:endCxn id="248" idx="1"/>
            </p:cNvCxnSpPr>
            <p:nvPr/>
          </p:nvCxnSpPr>
          <p:spPr>
            <a:xfrm rot="5400000">
              <a:off x="2542802" y="2707510"/>
              <a:ext cx="536502" cy="2197440"/>
            </a:xfrm>
            <a:prstGeom prst="bentConnector4">
              <a:avLst>
                <a:gd name="adj1" fmla="val 33137"/>
                <a:gd name="adj2" fmla="val 109098"/>
              </a:avLst>
            </a:prstGeom>
            <a:noFill/>
            <a:ln w="12700" cap="flat" cmpd="sng" algn="ctr">
              <a:solidFill>
                <a:sysClr val="windowText" lastClr="000000"/>
              </a:solidFill>
              <a:prstDash val="solid"/>
              <a:miter lim="800000"/>
              <a:tailEnd type="triangle" w="sm" len="sm"/>
            </a:ln>
            <a:effectLst/>
          </p:spPr>
        </p:cxnSp>
        <p:cxnSp>
          <p:nvCxnSpPr>
            <p:cNvPr id="273" name="肘形连接符 272">
              <a:extLst>
                <a:ext uri="{FF2B5EF4-FFF2-40B4-BE49-F238E27FC236}">
                  <a16:creationId xmlns:a16="http://schemas.microsoft.com/office/drawing/2014/main" id="{3E64654D-D986-D5B6-A778-BF3F8BC79EF2}"/>
                </a:ext>
              </a:extLst>
            </p:cNvPr>
            <p:cNvCxnSpPr>
              <a:cxnSpLocks/>
              <a:stCxn id="257" idx="2"/>
              <a:endCxn id="251" idx="1"/>
            </p:cNvCxnSpPr>
            <p:nvPr/>
          </p:nvCxnSpPr>
          <p:spPr>
            <a:xfrm rot="5400000">
              <a:off x="3153581" y="3396670"/>
              <a:ext cx="465302" cy="2185957"/>
            </a:xfrm>
            <a:prstGeom prst="bentConnector4">
              <a:avLst>
                <a:gd name="adj1" fmla="val 30557"/>
                <a:gd name="adj2" fmla="val 109146"/>
              </a:avLst>
            </a:prstGeom>
            <a:noFill/>
            <a:ln w="12700" cap="flat" cmpd="sng" algn="ctr">
              <a:solidFill>
                <a:sysClr val="windowText" lastClr="000000"/>
              </a:solidFill>
              <a:prstDash val="solid"/>
              <a:miter lim="800000"/>
              <a:tailEnd type="triangle" w="sm" len="sm"/>
            </a:ln>
            <a:effectLst/>
          </p:spPr>
        </p:cxnSp>
        <p:cxnSp>
          <p:nvCxnSpPr>
            <p:cNvPr id="274" name="肘形连接符 273">
              <a:extLst>
                <a:ext uri="{FF2B5EF4-FFF2-40B4-BE49-F238E27FC236}">
                  <a16:creationId xmlns:a16="http://schemas.microsoft.com/office/drawing/2014/main" id="{87DA5100-8A69-870F-28FE-A4D1852CC770}"/>
                </a:ext>
              </a:extLst>
            </p:cNvPr>
            <p:cNvCxnSpPr>
              <a:cxnSpLocks/>
              <a:stCxn id="258" idx="2"/>
              <a:endCxn id="254" idx="1"/>
            </p:cNvCxnSpPr>
            <p:nvPr/>
          </p:nvCxnSpPr>
          <p:spPr>
            <a:xfrm rot="5400000">
              <a:off x="3743796" y="4010348"/>
              <a:ext cx="423443" cy="2209227"/>
            </a:xfrm>
            <a:prstGeom prst="bentConnector4">
              <a:avLst>
                <a:gd name="adj1" fmla="val 28634"/>
                <a:gd name="adj2" fmla="val 109049"/>
              </a:avLst>
            </a:prstGeom>
            <a:noFill/>
            <a:ln w="12700" cap="flat" cmpd="sng" algn="ctr">
              <a:solidFill>
                <a:sysClr val="windowText" lastClr="000000"/>
              </a:solidFill>
              <a:prstDash val="solid"/>
              <a:miter lim="800000"/>
              <a:tailEnd type="triangle" w="sm" len="sm"/>
            </a:ln>
            <a:effectLst/>
          </p:spPr>
        </p:cxnSp>
      </p:grpSp>
      <p:grpSp>
        <p:nvGrpSpPr>
          <p:cNvPr id="275" name="组合 274">
            <a:extLst>
              <a:ext uri="{FF2B5EF4-FFF2-40B4-BE49-F238E27FC236}">
                <a16:creationId xmlns:a16="http://schemas.microsoft.com/office/drawing/2014/main" id="{7CE7C208-F0F8-32CE-B889-5E83D91E4C3C}"/>
              </a:ext>
            </a:extLst>
          </p:cNvPr>
          <p:cNvGrpSpPr/>
          <p:nvPr/>
        </p:nvGrpSpPr>
        <p:grpSpPr>
          <a:xfrm>
            <a:off x="272326" y="2097589"/>
            <a:ext cx="3636499" cy="617048"/>
            <a:chOff x="272326" y="1558264"/>
            <a:chExt cx="3636499" cy="617048"/>
          </a:xfrm>
        </p:grpSpPr>
        <p:sp>
          <p:nvSpPr>
            <p:cNvPr id="276" name="圆角矩形 275">
              <a:extLst>
                <a:ext uri="{FF2B5EF4-FFF2-40B4-BE49-F238E27FC236}">
                  <a16:creationId xmlns:a16="http://schemas.microsoft.com/office/drawing/2014/main" id="{B05987BA-6A1E-D058-69D5-670AE31ED78B}"/>
                </a:ext>
              </a:extLst>
            </p:cNvPr>
            <p:cNvSpPr/>
            <p:nvPr/>
          </p:nvSpPr>
          <p:spPr>
            <a:xfrm>
              <a:off x="272326" y="1558264"/>
              <a:ext cx="3636499" cy="617048"/>
            </a:xfrm>
            <a:prstGeom prst="roundRect">
              <a:avLst/>
            </a:prstGeom>
            <a:solidFill>
              <a:srgbClr val="4472C4">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7" name="矩形: 圆角 70">
              <a:extLst>
                <a:ext uri="{FF2B5EF4-FFF2-40B4-BE49-F238E27FC236}">
                  <a16:creationId xmlns:a16="http://schemas.microsoft.com/office/drawing/2014/main" id="{67F63FE2-46B6-FB86-6039-BABA54625324}"/>
                </a:ext>
              </a:extLst>
            </p:cNvPr>
            <p:cNvSpPr/>
            <p:nvPr/>
          </p:nvSpPr>
          <p:spPr>
            <a:xfrm>
              <a:off x="485361" y="1690977"/>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Color 1</a:t>
              </a:r>
            </a:p>
          </p:txBody>
        </p:sp>
        <p:sp>
          <p:nvSpPr>
            <p:cNvPr id="278" name="矩形: 圆角 70">
              <a:extLst>
                <a:ext uri="{FF2B5EF4-FFF2-40B4-BE49-F238E27FC236}">
                  <a16:creationId xmlns:a16="http://schemas.microsoft.com/office/drawing/2014/main" id="{74C1E99A-F78B-437A-D6E2-3C34CE38F209}"/>
                </a:ext>
              </a:extLst>
            </p:cNvPr>
            <p:cNvSpPr/>
            <p:nvPr/>
          </p:nvSpPr>
          <p:spPr>
            <a:xfrm>
              <a:off x="1314406" y="1690977"/>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Color 2</a:t>
              </a:r>
            </a:p>
          </p:txBody>
        </p:sp>
        <p:sp>
          <p:nvSpPr>
            <p:cNvPr id="279" name="矩形: 圆角 70">
              <a:extLst>
                <a:ext uri="{FF2B5EF4-FFF2-40B4-BE49-F238E27FC236}">
                  <a16:creationId xmlns:a16="http://schemas.microsoft.com/office/drawing/2014/main" id="{B644A8DC-6732-47C4-FDE9-7A2B50DA37F8}"/>
                </a:ext>
              </a:extLst>
            </p:cNvPr>
            <p:cNvSpPr/>
            <p:nvPr/>
          </p:nvSpPr>
          <p:spPr>
            <a:xfrm>
              <a:off x="2149739" y="1690977"/>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Color ……</a:t>
              </a:r>
            </a:p>
          </p:txBody>
        </p:sp>
        <p:sp>
          <p:nvSpPr>
            <p:cNvPr id="280" name="矩形: 圆角 70">
              <a:extLst>
                <a:ext uri="{FF2B5EF4-FFF2-40B4-BE49-F238E27FC236}">
                  <a16:creationId xmlns:a16="http://schemas.microsoft.com/office/drawing/2014/main" id="{4A87E3EA-AC2F-89E4-5D9B-80B76E9C7250}"/>
                </a:ext>
              </a:extLst>
            </p:cNvPr>
            <p:cNvSpPr/>
            <p:nvPr/>
          </p:nvSpPr>
          <p:spPr>
            <a:xfrm>
              <a:off x="2981614" y="1690977"/>
              <a:ext cx="651600"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Color N</a:t>
              </a:r>
            </a:p>
          </p:txBody>
        </p:sp>
        <p:cxnSp>
          <p:nvCxnSpPr>
            <p:cNvPr id="281" name="直接箭头连接符 179">
              <a:extLst>
                <a:ext uri="{FF2B5EF4-FFF2-40B4-BE49-F238E27FC236}">
                  <a16:creationId xmlns:a16="http://schemas.microsoft.com/office/drawing/2014/main" id="{EF9C749A-711F-DE38-6155-DE55933E0733}"/>
                </a:ext>
              </a:extLst>
            </p:cNvPr>
            <p:cNvCxnSpPr>
              <a:cxnSpLocks/>
              <a:stCxn id="277" idx="3"/>
              <a:endCxn id="278" idx="1"/>
            </p:cNvCxnSpPr>
            <p:nvPr/>
          </p:nvCxnSpPr>
          <p:spPr>
            <a:xfrm>
              <a:off x="1136961" y="1871918"/>
              <a:ext cx="177445"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82" name="直接箭头连接符 179">
              <a:extLst>
                <a:ext uri="{FF2B5EF4-FFF2-40B4-BE49-F238E27FC236}">
                  <a16:creationId xmlns:a16="http://schemas.microsoft.com/office/drawing/2014/main" id="{5B0A3C80-1433-A73C-D7DE-67A00923A54F}"/>
                </a:ext>
              </a:extLst>
            </p:cNvPr>
            <p:cNvCxnSpPr>
              <a:cxnSpLocks/>
              <a:stCxn id="278" idx="3"/>
              <a:endCxn id="279" idx="1"/>
            </p:cNvCxnSpPr>
            <p:nvPr/>
          </p:nvCxnSpPr>
          <p:spPr>
            <a:xfrm>
              <a:off x="1966006" y="1871918"/>
              <a:ext cx="183733"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283" name="直接箭头连接符 179">
              <a:extLst>
                <a:ext uri="{FF2B5EF4-FFF2-40B4-BE49-F238E27FC236}">
                  <a16:creationId xmlns:a16="http://schemas.microsoft.com/office/drawing/2014/main" id="{7194E7C7-F084-3D12-E056-AB4DE164E7A1}"/>
                </a:ext>
              </a:extLst>
            </p:cNvPr>
            <p:cNvCxnSpPr>
              <a:cxnSpLocks/>
              <a:stCxn id="279" idx="3"/>
              <a:endCxn id="280" idx="1"/>
            </p:cNvCxnSpPr>
            <p:nvPr/>
          </p:nvCxnSpPr>
          <p:spPr>
            <a:xfrm>
              <a:off x="2801339" y="1871918"/>
              <a:ext cx="180275" cy="0"/>
            </a:xfrm>
            <a:prstGeom prst="straightConnector1">
              <a:avLst/>
            </a:prstGeom>
            <a:noFill/>
            <a:ln w="12700" cap="flat" cmpd="sng" algn="ctr">
              <a:solidFill>
                <a:sysClr val="windowText" lastClr="000000"/>
              </a:solidFill>
              <a:prstDash val="solid"/>
              <a:miter lim="800000"/>
              <a:tailEnd type="triangle" w="sm" len="sm"/>
            </a:ln>
            <a:effectLst/>
          </p:spPr>
        </p:cxnSp>
      </p:grpSp>
      <p:sp>
        <p:nvSpPr>
          <p:cNvPr id="284" name="下箭头 283">
            <a:extLst>
              <a:ext uri="{FF2B5EF4-FFF2-40B4-BE49-F238E27FC236}">
                <a16:creationId xmlns:a16="http://schemas.microsoft.com/office/drawing/2014/main" id="{FD12CDA3-EE9E-9182-F6D9-482D4A7A7507}"/>
              </a:ext>
            </a:extLst>
          </p:cNvPr>
          <p:cNvSpPr/>
          <p:nvPr/>
        </p:nvSpPr>
        <p:spPr>
          <a:xfrm rot="10800000">
            <a:off x="755802" y="2847163"/>
            <a:ext cx="321423" cy="458003"/>
          </a:xfrm>
          <a:prstGeom prst="downArrow">
            <a:avLst/>
          </a:prstGeom>
          <a:solidFill>
            <a:schemeClr val="tx2">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71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8"/>
                                        </p:tgtEl>
                                        <p:attrNameLst>
                                          <p:attrName>style.visibility</p:attrName>
                                        </p:attrNameLst>
                                      </p:cBhvr>
                                      <p:to>
                                        <p:strVal val="visible"/>
                                      </p:to>
                                    </p:set>
                                    <p:animEffect transition="in" filter="fade">
                                      <p:cBhvr>
                                        <p:cTn id="11"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A4101-F3B4-CEB9-C557-A48C8948D3A2}"/>
              </a:ext>
            </a:extLst>
          </p:cNvPr>
          <p:cNvSpPr>
            <a:spLocks noGrp="1"/>
          </p:cNvSpPr>
          <p:nvPr>
            <p:ph type="title"/>
          </p:nvPr>
        </p:nvSpPr>
        <p:spPr>
          <a:xfrm>
            <a:off x="429207" y="-5193"/>
            <a:ext cx="9283203" cy="1307592"/>
          </a:xfrm>
        </p:spPr>
        <p:txBody>
          <a:bodyPr/>
          <a:lstStyle/>
          <a:p>
            <a:r>
              <a:rPr lang="en-US" altLang="zh-CN" dirty="0"/>
              <a:t>Maximize parallelism and convergence</a:t>
            </a:r>
            <a:endParaRPr lang="en-US" dirty="0"/>
          </a:p>
        </p:txBody>
      </p:sp>
      <p:sp>
        <p:nvSpPr>
          <p:cNvPr id="6" name="Footer Placeholder 5">
            <a:extLst>
              <a:ext uri="{FF2B5EF4-FFF2-40B4-BE49-F238E27FC236}">
                <a16:creationId xmlns:a16="http://schemas.microsoft.com/office/drawing/2014/main" id="{D05BF2C3-C57D-EC7A-19A7-A50067C3B7FF}"/>
              </a:ext>
            </a:extLst>
          </p:cNvPr>
          <p:cNvSpPr>
            <a:spLocks noGrp="1"/>
          </p:cNvSpPr>
          <p:nvPr>
            <p:ph type="ftr" sz="quarter" idx="16"/>
          </p:nvPr>
        </p:nvSpPr>
        <p:spPr/>
        <p:txBody>
          <a:bodyPr/>
          <a:lstStyle/>
          <a:p>
            <a:r>
              <a:rPr lang="en-US"/>
              <a:t>© 2025 SIGGRAPH. All Rights Reserved.</a:t>
            </a:r>
            <a:endParaRPr lang="en-US" dirty="0"/>
          </a:p>
        </p:txBody>
      </p:sp>
      <p:sp>
        <p:nvSpPr>
          <p:cNvPr id="7" name="Slide Number Placeholder 6">
            <a:extLst>
              <a:ext uri="{FF2B5EF4-FFF2-40B4-BE49-F238E27FC236}">
                <a16:creationId xmlns:a16="http://schemas.microsoft.com/office/drawing/2014/main" id="{53099433-461E-40C6-169F-9DACC199EE8B}"/>
              </a:ext>
            </a:extLst>
          </p:cNvPr>
          <p:cNvSpPr>
            <a:spLocks noGrp="1"/>
          </p:cNvSpPr>
          <p:nvPr>
            <p:ph type="sldNum" sz="quarter" idx="17"/>
          </p:nvPr>
        </p:nvSpPr>
        <p:spPr/>
        <p:txBody>
          <a:bodyPr/>
          <a:lstStyle/>
          <a:p>
            <a:fld id="{C4424D3E-E720-AF46-A7EB-A9B428C5A8BA}" type="slidenum">
              <a:rPr lang="en-US" smtClean="0"/>
              <a:pPr/>
              <a:t>9</a:t>
            </a:fld>
            <a:endParaRPr lang="en-US" dirty="0"/>
          </a:p>
        </p:txBody>
      </p:sp>
      <p:sp>
        <p:nvSpPr>
          <p:cNvPr id="175" name="下箭头 174">
            <a:extLst>
              <a:ext uri="{FF2B5EF4-FFF2-40B4-BE49-F238E27FC236}">
                <a16:creationId xmlns:a16="http://schemas.microsoft.com/office/drawing/2014/main" id="{E0D9D71A-38F8-089A-E1EA-647736CA0C9E}"/>
              </a:ext>
            </a:extLst>
          </p:cNvPr>
          <p:cNvSpPr/>
          <p:nvPr/>
        </p:nvSpPr>
        <p:spPr>
          <a:xfrm rot="5400000">
            <a:off x="5809658" y="4148788"/>
            <a:ext cx="353145" cy="692477"/>
          </a:xfrm>
          <a:prstGeom prst="downArrow">
            <a:avLst/>
          </a:prstGeom>
          <a:solidFill>
            <a:schemeClr val="tx2">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文本框 7">
            <a:extLst>
              <a:ext uri="{FF2B5EF4-FFF2-40B4-BE49-F238E27FC236}">
                <a16:creationId xmlns:a16="http://schemas.microsoft.com/office/drawing/2014/main" id="{F7548452-455F-F956-2BA9-2948B4E25509}"/>
              </a:ext>
            </a:extLst>
          </p:cNvPr>
          <p:cNvSpPr txBox="1"/>
          <p:nvPr/>
        </p:nvSpPr>
        <p:spPr>
          <a:xfrm>
            <a:off x="262641" y="1471907"/>
            <a:ext cx="11739266" cy="1289071"/>
          </a:xfrm>
          <a:prstGeom prst="rect">
            <a:avLst/>
          </a:prstGeom>
          <a:noFill/>
        </p:spPr>
        <p:txBody>
          <a:bodyPr wrap="square">
            <a:spAutoFit/>
          </a:bodyPr>
          <a:lstStyle/>
          <a:p>
            <a:pPr marL="285750" indent="-285750">
              <a:lnSpc>
                <a:spcPct val="130000"/>
              </a:lnSpc>
              <a:spcAft>
                <a:spcPts val="600"/>
              </a:spcAft>
              <a:buClr>
                <a:schemeClr val="accent2"/>
              </a:buClr>
              <a:buFont typeface="Wingdings" panose="05000000000000000000" pitchFamily="2" charset="2"/>
              <a:buChar char="l"/>
            </a:pPr>
            <a:r>
              <a:rPr lang="en" altLang="zh-CN" dirty="0"/>
              <a:t>2. For DAG: Designed and compared different task overlap strategies</a:t>
            </a:r>
          </a:p>
          <a:p>
            <a:pPr marL="742950" lvl="1" indent="-285750">
              <a:lnSpc>
                <a:spcPct val="130000"/>
              </a:lnSpc>
              <a:spcAft>
                <a:spcPts val="600"/>
              </a:spcAft>
              <a:buClr>
                <a:schemeClr val="accent2"/>
              </a:buClr>
              <a:buFont typeface="Wingdings" panose="05000000000000000000" pitchFamily="2" charset="2"/>
              <a:buChar char="l"/>
            </a:pPr>
            <a:r>
              <a:rPr lang="en" altLang="zh-CN" dirty="0">
                <a:solidFill>
                  <a:schemeClr val="bg2"/>
                </a:solidFill>
              </a:rPr>
              <a:t>Intra</a:t>
            </a:r>
            <a:r>
              <a:rPr lang="en" altLang="zh-CN" dirty="0"/>
              <a:t> iteration asynchronous</a:t>
            </a:r>
          </a:p>
          <a:p>
            <a:pPr marL="742950" lvl="1" indent="-285750">
              <a:lnSpc>
                <a:spcPct val="130000"/>
              </a:lnSpc>
              <a:spcAft>
                <a:spcPts val="600"/>
              </a:spcAft>
              <a:buClr>
                <a:schemeClr val="accent2"/>
              </a:buClr>
              <a:buFont typeface="Wingdings" panose="05000000000000000000" pitchFamily="2" charset="2"/>
              <a:buChar char="l"/>
            </a:pPr>
            <a:r>
              <a:rPr lang="en" altLang="zh-CN" dirty="0">
                <a:solidFill>
                  <a:schemeClr val="bg2"/>
                </a:solidFill>
              </a:rPr>
              <a:t>Inter</a:t>
            </a:r>
            <a:r>
              <a:rPr lang="en" altLang="zh-CN" dirty="0"/>
              <a:t> iteration asynchronous</a:t>
            </a:r>
          </a:p>
        </p:txBody>
      </p:sp>
      <p:grpSp>
        <p:nvGrpSpPr>
          <p:cNvPr id="388" name="组合 387">
            <a:extLst>
              <a:ext uri="{FF2B5EF4-FFF2-40B4-BE49-F238E27FC236}">
                <a16:creationId xmlns:a16="http://schemas.microsoft.com/office/drawing/2014/main" id="{33EA20FD-5FB7-1ABB-A260-1FB0D0D0FABD}"/>
              </a:ext>
            </a:extLst>
          </p:cNvPr>
          <p:cNvGrpSpPr/>
          <p:nvPr/>
        </p:nvGrpSpPr>
        <p:grpSpPr>
          <a:xfrm>
            <a:off x="389966" y="2760978"/>
            <a:ext cx="4957610" cy="3704242"/>
            <a:chOff x="414150" y="649316"/>
            <a:chExt cx="4897857" cy="3713483"/>
          </a:xfrm>
        </p:grpSpPr>
        <p:sp>
          <p:nvSpPr>
            <p:cNvPr id="389" name="矩形: 圆角 18">
              <a:extLst>
                <a:ext uri="{FF2B5EF4-FFF2-40B4-BE49-F238E27FC236}">
                  <a16:creationId xmlns:a16="http://schemas.microsoft.com/office/drawing/2014/main" id="{E04423C3-8885-5823-1B82-59836F8BCCC6}"/>
                </a:ext>
              </a:extLst>
            </p:cNvPr>
            <p:cNvSpPr/>
            <p:nvPr/>
          </p:nvSpPr>
          <p:spPr>
            <a:xfrm rot="5400000">
              <a:off x="-329403" y="1400755"/>
              <a:ext cx="1757559" cy="267748"/>
            </a:xfrm>
            <a:prstGeom prst="roundRect">
              <a:avLst>
                <a:gd name="adj" fmla="val 0"/>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Reset Initial Position   (1)</a:t>
              </a:r>
              <a:endParaRPr kumimoji="0" lang="zh-CN" altLang="en-US" sz="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90" name="矩形: 圆角 20">
              <a:extLst>
                <a:ext uri="{FF2B5EF4-FFF2-40B4-BE49-F238E27FC236}">
                  <a16:creationId xmlns:a16="http://schemas.microsoft.com/office/drawing/2014/main" id="{01ADCBCE-2A9B-B28F-81B3-EE517B786BBE}"/>
                </a:ext>
              </a:extLst>
            </p:cNvPr>
            <p:cNvSpPr/>
            <p:nvPr/>
          </p:nvSpPr>
          <p:spPr>
            <a:xfrm>
              <a:off x="869441" y="1625993"/>
              <a:ext cx="783159" cy="449007"/>
            </a:xfrm>
            <a:prstGeom prst="roundRect">
              <a:avLst>
                <a:gd name="adj" fmla="val 0"/>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Construct Obstacle BVH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(3)</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91" name="矩形: 圆角 2">
              <a:extLst>
                <a:ext uri="{FF2B5EF4-FFF2-40B4-BE49-F238E27FC236}">
                  <a16:creationId xmlns:a16="http://schemas.microsoft.com/office/drawing/2014/main" id="{F8628052-DD38-7FFB-6828-6C97273E82FB}"/>
                </a:ext>
              </a:extLst>
            </p:cNvPr>
            <p:cNvSpPr/>
            <p:nvPr/>
          </p:nvSpPr>
          <p:spPr>
            <a:xfrm>
              <a:off x="869443" y="979890"/>
              <a:ext cx="783157" cy="449007"/>
            </a:xfrm>
            <a:prstGeom prst="roundRect">
              <a:avLst>
                <a:gd name="adj" fmla="val 0"/>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Construct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BVH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92" name="矩形: 圆角 27">
              <a:extLst>
                <a:ext uri="{FF2B5EF4-FFF2-40B4-BE49-F238E27FC236}">
                  <a16:creationId xmlns:a16="http://schemas.microsoft.com/office/drawing/2014/main" id="{2A794B0C-FBAF-CA22-22DE-5CAC7F44121C}"/>
                </a:ext>
              </a:extLst>
            </p:cNvPr>
            <p:cNvSpPr/>
            <p:nvPr/>
          </p:nvSpPr>
          <p:spPr>
            <a:xfrm>
              <a:off x="1741245" y="979890"/>
              <a:ext cx="539490" cy="449007"/>
            </a:xfrm>
            <a:prstGeom prst="roundRect">
              <a:avLst>
                <a:gd name="adj" fmla="val 0"/>
              </a:avLst>
            </a:prstGeom>
            <a:solidFill>
              <a:srgbClr val="FFE1E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Update AABB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(4)</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93" name="矩形: 圆角 31">
              <a:extLst>
                <a:ext uri="{FF2B5EF4-FFF2-40B4-BE49-F238E27FC236}">
                  <a16:creationId xmlns:a16="http://schemas.microsoft.com/office/drawing/2014/main" id="{A87E2508-ADD6-7E28-E1CF-17606E1AE612}"/>
                </a:ext>
              </a:extLst>
            </p:cNvPr>
            <p:cNvSpPr/>
            <p:nvPr/>
          </p:nvSpPr>
          <p:spPr>
            <a:xfrm>
              <a:off x="1741245" y="1625993"/>
              <a:ext cx="542655" cy="449007"/>
            </a:xfrm>
            <a:prstGeom prst="roundRect">
              <a:avLst>
                <a:gd name="adj" fmla="val 0"/>
              </a:avLst>
            </a:prstGeom>
            <a:solidFill>
              <a:srgbClr val="FFE1E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Update AABB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(5)</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94" name="矩形: 圆角 39">
              <a:extLst>
                <a:ext uri="{FF2B5EF4-FFF2-40B4-BE49-F238E27FC236}">
                  <a16:creationId xmlns:a16="http://schemas.microsoft.com/office/drawing/2014/main" id="{611E0044-9DB7-67B6-90C3-5B28AA54C605}"/>
                </a:ext>
              </a:extLst>
            </p:cNvPr>
            <p:cNvSpPr/>
            <p:nvPr/>
          </p:nvSpPr>
          <p:spPr>
            <a:xfrm>
              <a:off x="1422179" y="698142"/>
              <a:ext cx="1358932" cy="220219"/>
            </a:xfrm>
            <a:prstGeom prst="roundRect">
              <a:avLst>
                <a:gd name="adj" fmla="val 0"/>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Reset Collision List (8)</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95" name="矩形: 圆角 40">
              <a:extLst>
                <a:ext uri="{FF2B5EF4-FFF2-40B4-BE49-F238E27FC236}">
                  <a16:creationId xmlns:a16="http://schemas.microsoft.com/office/drawing/2014/main" id="{53433563-B657-575A-71AF-20D7923AAE20}"/>
                </a:ext>
              </a:extLst>
            </p:cNvPr>
            <p:cNvSpPr/>
            <p:nvPr/>
          </p:nvSpPr>
          <p:spPr>
            <a:xfrm>
              <a:off x="1422177" y="2142256"/>
              <a:ext cx="1358933" cy="220218"/>
            </a:xfrm>
            <a:prstGeom prst="roundRect">
              <a:avLst>
                <a:gd name="adj" fmla="val 0"/>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Reset Collision List (9)</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96" name="矩形: 圆角 45">
              <a:extLst>
                <a:ext uri="{FF2B5EF4-FFF2-40B4-BE49-F238E27FC236}">
                  <a16:creationId xmlns:a16="http://schemas.microsoft.com/office/drawing/2014/main" id="{7FB13979-AA94-7709-094D-48D2E2676791}"/>
                </a:ext>
              </a:extLst>
            </p:cNvPr>
            <p:cNvSpPr/>
            <p:nvPr/>
          </p:nvSpPr>
          <p:spPr>
            <a:xfrm>
              <a:off x="2372876" y="981129"/>
              <a:ext cx="701890" cy="449007"/>
            </a:xfrm>
            <a:prstGeom prst="roundRect">
              <a:avLst>
                <a:gd name="adj" fmla="val 0"/>
              </a:avLst>
            </a:prstGeom>
            <a:solidFill>
              <a:srgbClr val="F1E2FE"/>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Broad-phase 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(6)</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97" name="矩形: 圆角 61">
              <a:extLst>
                <a:ext uri="{FF2B5EF4-FFF2-40B4-BE49-F238E27FC236}">
                  <a16:creationId xmlns:a16="http://schemas.microsoft.com/office/drawing/2014/main" id="{E545ADDE-E89C-3F35-D424-99EEF4A1A2CF}"/>
                </a:ext>
              </a:extLst>
            </p:cNvPr>
            <p:cNvSpPr/>
            <p:nvPr/>
          </p:nvSpPr>
          <p:spPr>
            <a:xfrm>
              <a:off x="2372877" y="1627232"/>
              <a:ext cx="701890" cy="449007"/>
            </a:xfrm>
            <a:prstGeom prst="roundRect">
              <a:avLst>
                <a:gd name="adj" fmla="val 0"/>
              </a:avLst>
            </a:prstGeom>
            <a:solidFill>
              <a:srgbClr val="F1E2FE"/>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Broad-phase 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(7)</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98" name="矩形: 圆角 62">
              <a:extLst>
                <a:ext uri="{FF2B5EF4-FFF2-40B4-BE49-F238E27FC236}">
                  <a16:creationId xmlns:a16="http://schemas.microsoft.com/office/drawing/2014/main" id="{3FFA21AD-477E-A7E5-21FE-EAD3735AFCD4}"/>
                </a:ext>
              </a:extLst>
            </p:cNvPr>
            <p:cNvSpPr/>
            <p:nvPr/>
          </p:nvSpPr>
          <p:spPr>
            <a:xfrm>
              <a:off x="3166907" y="981129"/>
              <a:ext cx="769677" cy="449007"/>
            </a:xfrm>
            <a:prstGeom prst="roundRect">
              <a:avLst>
                <a:gd name="adj" fmla="val 0"/>
              </a:avLst>
            </a:prstGeom>
            <a:solidFill>
              <a:srgbClr val="E1FE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Narrow-phase 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(10)</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99" name="矩形: 圆角 63">
              <a:extLst>
                <a:ext uri="{FF2B5EF4-FFF2-40B4-BE49-F238E27FC236}">
                  <a16:creationId xmlns:a16="http://schemas.microsoft.com/office/drawing/2014/main" id="{A255C359-807D-0BF3-3F89-A77C0838265E}"/>
                </a:ext>
              </a:extLst>
            </p:cNvPr>
            <p:cNvSpPr/>
            <p:nvPr/>
          </p:nvSpPr>
          <p:spPr>
            <a:xfrm>
              <a:off x="3163745" y="1625992"/>
              <a:ext cx="772840" cy="449007"/>
            </a:xfrm>
            <a:prstGeom prst="roundRect">
              <a:avLst>
                <a:gd name="adj" fmla="val 0"/>
              </a:avLst>
            </a:prstGeom>
            <a:solidFill>
              <a:srgbClr val="E1FE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Narrow-phase 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(11)</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0" name="矩形: 圆角 66">
              <a:extLst>
                <a:ext uri="{FF2B5EF4-FFF2-40B4-BE49-F238E27FC236}">
                  <a16:creationId xmlns:a16="http://schemas.microsoft.com/office/drawing/2014/main" id="{581A4197-0969-56DE-DCE9-0C3E865742AD}"/>
                </a:ext>
              </a:extLst>
            </p:cNvPr>
            <p:cNvSpPr/>
            <p:nvPr/>
          </p:nvSpPr>
          <p:spPr>
            <a:xfrm>
              <a:off x="4028726" y="979890"/>
              <a:ext cx="808146" cy="449008"/>
            </a:xfrm>
            <a:prstGeom prst="roundRect">
              <a:avLst>
                <a:gd name="adj" fmla="val 0"/>
              </a:avLst>
            </a:prstGeom>
            <a:solidFill>
              <a:srgbClr val="F2FFDB"/>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Collision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Graph-coloring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(12)</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1" name="矩形: 圆角 67">
              <a:extLst>
                <a:ext uri="{FF2B5EF4-FFF2-40B4-BE49-F238E27FC236}">
                  <a16:creationId xmlns:a16="http://schemas.microsoft.com/office/drawing/2014/main" id="{53D0899B-F54F-EE4D-235B-3E1E959FFA81}"/>
                </a:ext>
              </a:extLst>
            </p:cNvPr>
            <p:cNvSpPr/>
            <p:nvPr/>
          </p:nvSpPr>
          <p:spPr>
            <a:xfrm rot="5400000">
              <a:off x="-329974" y="3342850"/>
              <a:ext cx="1758699" cy="270451"/>
            </a:xfrm>
            <a:prstGeom prst="roundRect">
              <a:avLst>
                <a:gd name="adj" fmla="val 0"/>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Reset Lagrange Multiplier (13)</a:t>
              </a:r>
              <a:endParaRPr kumimoji="0" lang="zh-CN" altLang="en-US" sz="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02" name="矩形: 圆角 69">
              <a:extLst>
                <a:ext uri="{FF2B5EF4-FFF2-40B4-BE49-F238E27FC236}">
                  <a16:creationId xmlns:a16="http://schemas.microsoft.com/office/drawing/2014/main" id="{E2780497-8813-7F7B-720D-89D9D974388B}"/>
                </a:ext>
              </a:extLst>
            </p:cNvPr>
            <p:cNvSpPr/>
            <p:nvPr/>
          </p:nvSpPr>
          <p:spPr>
            <a:xfrm>
              <a:off x="1926034" y="2601862"/>
              <a:ext cx="651939" cy="361882"/>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(14)</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3" name="矩形: 圆角 70">
              <a:extLst>
                <a:ext uri="{FF2B5EF4-FFF2-40B4-BE49-F238E27FC236}">
                  <a16:creationId xmlns:a16="http://schemas.microsoft.com/office/drawing/2014/main" id="{EC534B1A-02BE-1556-AADC-7EA05D778521}"/>
                </a:ext>
              </a:extLst>
            </p:cNvPr>
            <p:cNvSpPr/>
            <p:nvPr/>
          </p:nvSpPr>
          <p:spPr>
            <a:xfrm>
              <a:off x="1142896" y="2601074"/>
              <a:ext cx="569437"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(18)</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4" name="矩形: 圆角 71">
              <a:extLst>
                <a:ext uri="{FF2B5EF4-FFF2-40B4-BE49-F238E27FC236}">
                  <a16:creationId xmlns:a16="http://schemas.microsoft.com/office/drawing/2014/main" id="{98F8B8C6-4AE1-E88E-E08D-BC5EDF30A0EB}"/>
                </a:ext>
              </a:extLst>
            </p:cNvPr>
            <p:cNvSpPr/>
            <p:nvPr/>
          </p:nvSpPr>
          <p:spPr>
            <a:xfrm>
              <a:off x="2796498" y="2602248"/>
              <a:ext cx="594077" cy="361882"/>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(22)</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405" name="直接箭头连接符 81">
              <a:extLst>
                <a:ext uri="{FF2B5EF4-FFF2-40B4-BE49-F238E27FC236}">
                  <a16:creationId xmlns:a16="http://schemas.microsoft.com/office/drawing/2014/main" id="{C00C6B4B-67D4-38B4-00E0-060117329EE6}"/>
                </a:ext>
              </a:extLst>
            </p:cNvPr>
            <p:cNvCxnSpPr>
              <a:cxnSpLocks/>
              <a:stCxn id="391" idx="3"/>
              <a:endCxn id="392" idx="1"/>
            </p:cNvCxnSpPr>
            <p:nvPr/>
          </p:nvCxnSpPr>
          <p:spPr>
            <a:xfrm>
              <a:off x="1652600" y="1204394"/>
              <a:ext cx="88645"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06" name="直接箭头连接符 84">
              <a:extLst>
                <a:ext uri="{FF2B5EF4-FFF2-40B4-BE49-F238E27FC236}">
                  <a16:creationId xmlns:a16="http://schemas.microsoft.com/office/drawing/2014/main" id="{2E6C9EE3-1815-F1BE-F639-7121DA7EDAB5}"/>
                </a:ext>
              </a:extLst>
            </p:cNvPr>
            <p:cNvCxnSpPr>
              <a:cxnSpLocks/>
              <a:stCxn id="392" idx="3"/>
              <a:endCxn id="396" idx="1"/>
            </p:cNvCxnSpPr>
            <p:nvPr/>
          </p:nvCxnSpPr>
          <p:spPr>
            <a:xfrm>
              <a:off x="2280735" y="1204394"/>
              <a:ext cx="92141" cy="123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07" name="直接箭头连接符 91">
              <a:extLst>
                <a:ext uri="{FF2B5EF4-FFF2-40B4-BE49-F238E27FC236}">
                  <a16:creationId xmlns:a16="http://schemas.microsoft.com/office/drawing/2014/main" id="{4891D968-6C4C-0DCF-C594-11377F5465F8}"/>
                </a:ext>
              </a:extLst>
            </p:cNvPr>
            <p:cNvCxnSpPr>
              <a:cxnSpLocks/>
              <a:stCxn id="390" idx="3"/>
              <a:endCxn id="393" idx="1"/>
            </p:cNvCxnSpPr>
            <p:nvPr/>
          </p:nvCxnSpPr>
          <p:spPr>
            <a:xfrm>
              <a:off x="1652600" y="1850497"/>
              <a:ext cx="88645"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08" name="直接箭头连接符 94">
              <a:extLst>
                <a:ext uri="{FF2B5EF4-FFF2-40B4-BE49-F238E27FC236}">
                  <a16:creationId xmlns:a16="http://schemas.microsoft.com/office/drawing/2014/main" id="{8FC5C53A-28F9-868D-0C05-08163422575D}"/>
                </a:ext>
              </a:extLst>
            </p:cNvPr>
            <p:cNvCxnSpPr>
              <a:cxnSpLocks/>
              <a:stCxn id="393" idx="3"/>
              <a:endCxn id="397" idx="1"/>
            </p:cNvCxnSpPr>
            <p:nvPr/>
          </p:nvCxnSpPr>
          <p:spPr>
            <a:xfrm>
              <a:off x="2283900" y="1850497"/>
              <a:ext cx="88977" cy="123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09" name="直接箭头连接符 97">
              <a:extLst>
                <a:ext uri="{FF2B5EF4-FFF2-40B4-BE49-F238E27FC236}">
                  <a16:creationId xmlns:a16="http://schemas.microsoft.com/office/drawing/2014/main" id="{B574F836-8FEA-C39B-511B-ABFC70D07053}"/>
                </a:ext>
              </a:extLst>
            </p:cNvPr>
            <p:cNvCxnSpPr>
              <a:cxnSpLocks/>
              <a:stCxn id="397" idx="3"/>
              <a:endCxn id="399" idx="1"/>
            </p:cNvCxnSpPr>
            <p:nvPr/>
          </p:nvCxnSpPr>
          <p:spPr>
            <a:xfrm flipV="1">
              <a:off x="3074767" y="1850496"/>
              <a:ext cx="88978" cy="124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10" name="直接箭头连接符 100">
              <a:extLst>
                <a:ext uri="{FF2B5EF4-FFF2-40B4-BE49-F238E27FC236}">
                  <a16:creationId xmlns:a16="http://schemas.microsoft.com/office/drawing/2014/main" id="{94E6436C-9D51-955E-75FF-5CE1AD802A12}"/>
                </a:ext>
              </a:extLst>
            </p:cNvPr>
            <p:cNvCxnSpPr>
              <a:cxnSpLocks/>
              <a:stCxn id="396" idx="3"/>
              <a:endCxn id="398" idx="1"/>
            </p:cNvCxnSpPr>
            <p:nvPr/>
          </p:nvCxnSpPr>
          <p:spPr>
            <a:xfrm>
              <a:off x="3074766" y="1205633"/>
              <a:ext cx="92141"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11" name="直接箭头连接符 103">
              <a:extLst>
                <a:ext uri="{FF2B5EF4-FFF2-40B4-BE49-F238E27FC236}">
                  <a16:creationId xmlns:a16="http://schemas.microsoft.com/office/drawing/2014/main" id="{C2B26330-68A6-EED3-1A31-29AB7E533B18}"/>
                </a:ext>
              </a:extLst>
            </p:cNvPr>
            <p:cNvCxnSpPr>
              <a:cxnSpLocks/>
              <a:stCxn id="398" idx="3"/>
              <a:endCxn id="400" idx="1"/>
            </p:cNvCxnSpPr>
            <p:nvPr/>
          </p:nvCxnSpPr>
          <p:spPr>
            <a:xfrm flipV="1">
              <a:off x="3936584" y="1204394"/>
              <a:ext cx="92142" cy="123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12" name="直接箭头连接符 113">
              <a:extLst>
                <a:ext uri="{FF2B5EF4-FFF2-40B4-BE49-F238E27FC236}">
                  <a16:creationId xmlns:a16="http://schemas.microsoft.com/office/drawing/2014/main" id="{2F43E4CC-A42D-308F-1362-907A50F6924E}"/>
                </a:ext>
              </a:extLst>
            </p:cNvPr>
            <p:cNvCxnSpPr>
              <a:cxnSpLocks/>
              <a:stCxn id="389" idx="0"/>
              <a:endCxn id="391" idx="1"/>
            </p:cNvCxnSpPr>
            <p:nvPr/>
          </p:nvCxnSpPr>
          <p:spPr>
            <a:xfrm flipV="1">
              <a:off x="683251" y="1204394"/>
              <a:ext cx="186192" cy="330236"/>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13" name="直接箭头连接符 116">
              <a:extLst>
                <a:ext uri="{FF2B5EF4-FFF2-40B4-BE49-F238E27FC236}">
                  <a16:creationId xmlns:a16="http://schemas.microsoft.com/office/drawing/2014/main" id="{51E13377-DCA5-6437-DC38-44D2EE245CEB}"/>
                </a:ext>
              </a:extLst>
            </p:cNvPr>
            <p:cNvCxnSpPr>
              <a:cxnSpLocks/>
              <a:stCxn id="389" idx="0"/>
              <a:endCxn id="390" idx="1"/>
            </p:cNvCxnSpPr>
            <p:nvPr/>
          </p:nvCxnSpPr>
          <p:spPr>
            <a:xfrm>
              <a:off x="683251" y="1534630"/>
              <a:ext cx="186190" cy="315867"/>
            </a:xfrm>
            <a:prstGeom prst="straightConnector1">
              <a:avLst/>
            </a:prstGeom>
            <a:noFill/>
            <a:ln w="12700" cap="flat" cmpd="sng" algn="ctr">
              <a:solidFill>
                <a:sysClr val="windowText" lastClr="000000"/>
              </a:solidFill>
              <a:prstDash val="solid"/>
              <a:miter lim="800000"/>
              <a:tailEnd type="triangle" w="sm" len="sm"/>
            </a:ln>
            <a:effectLst/>
          </p:spPr>
        </p:cxnSp>
        <p:sp>
          <p:nvSpPr>
            <p:cNvPr id="414" name="矩形: 圆角 223">
              <a:extLst>
                <a:ext uri="{FF2B5EF4-FFF2-40B4-BE49-F238E27FC236}">
                  <a16:creationId xmlns:a16="http://schemas.microsoft.com/office/drawing/2014/main" id="{9F4DD607-FAE9-BDD3-657E-ACA8F703D805}"/>
                </a:ext>
              </a:extLst>
            </p:cNvPr>
            <p:cNvSpPr/>
            <p:nvPr/>
          </p:nvSpPr>
          <p:spPr>
            <a:xfrm>
              <a:off x="2151629" y="3067725"/>
              <a:ext cx="651939" cy="361882"/>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(15)</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15" name="矩形: 圆角 224">
              <a:extLst>
                <a:ext uri="{FF2B5EF4-FFF2-40B4-BE49-F238E27FC236}">
                  <a16:creationId xmlns:a16="http://schemas.microsoft.com/office/drawing/2014/main" id="{5048534C-CAAD-4E83-2F2C-E3BDBC8680AF}"/>
                </a:ext>
              </a:extLst>
            </p:cNvPr>
            <p:cNvSpPr/>
            <p:nvPr/>
          </p:nvSpPr>
          <p:spPr>
            <a:xfrm>
              <a:off x="1368491" y="3066937"/>
              <a:ext cx="569437"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(19)</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16" name="矩形: 圆角 225">
              <a:extLst>
                <a:ext uri="{FF2B5EF4-FFF2-40B4-BE49-F238E27FC236}">
                  <a16:creationId xmlns:a16="http://schemas.microsoft.com/office/drawing/2014/main" id="{30B3EA11-8BAE-8DC0-23CD-62A7600A8E45}"/>
                </a:ext>
              </a:extLst>
            </p:cNvPr>
            <p:cNvSpPr/>
            <p:nvPr/>
          </p:nvSpPr>
          <p:spPr>
            <a:xfrm>
              <a:off x="3022093" y="3068111"/>
              <a:ext cx="594077" cy="361882"/>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(23)</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17" name="矩形: 圆角 229">
              <a:extLst>
                <a:ext uri="{FF2B5EF4-FFF2-40B4-BE49-F238E27FC236}">
                  <a16:creationId xmlns:a16="http://schemas.microsoft.com/office/drawing/2014/main" id="{FD40FC8D-5709-9204-6A87-DFF9C4ACE7DC}"/>
                </a:ext>
              </a:extLst>
            </p:cNvPr>
            <p:cNvSpPr/>
            <p:nvPr/>
          </p:nvSpPr>
          <p:spPr>
            <a:xfrm>
              <a:off x="2362502" y="3532816"/>
              <a:ext cx="651939" cy="361882"/>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(16)</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18" name="矩形: 圆角 230">
              <a:extLst>
                <a:ext uri="{FF2B5EF4-FFF2-40B4-BE49-F238E27FC236}">
                  <a16:creationId xmlns:a16="http://schemas.microsoft.com/office/drawing/2014/main" id="{9AF0BB19-FC46-1BFF-8C98-140608ED6EC5}"/>
                </a:ext>
              </a:extLst>
            </p:cNvPr>
            <p:cNvSpPr/>
            <p:nvPr/>
          </p:nvSpPr>
          <p:spPr>
            <a:xfrm>
              <a:off x="1579364" y="3532028"/>
              <a:ext cx="569437"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(20)</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19" name="矩形: 圆角 231">
              <a:extLst>
                <a:ext uri="{FF2B5EF4-FFF2-40B4-BE49-F238E27FC236}">
                  <a16:creationId xmlns:a16="http://schemas.microsoft.com/office/drawing/2014/main" id="{249B9344-AAC7-A666-6FAE-46595E410FE9}"/>
                </a:ext>
              </a:extLst>
            </p:cNvPr>
            <p:cNvSpPr/>
            <p:nvPr/>
          </p:nvSpPr>
          <p:spPr>
            <a:xfrm>
              <a:off x="3232966" y="3533202"/>
              <a:ext cx="594077" cy="361882"/>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(24)</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20" name="矩形: 圆角 234">
              <a:extLst>
                <a:ext uri="{FF2B5EF4-FFF2-40B4-BE49-F238E27FC236}">
                  <a16:creationId xmlns:a16="http://schemas.microsoft.com/office/drawing/2014/main" id="{EC9CEECC-7DC9-6A56-AC7D-BA7984C3956B}"/>
                </a:ext>
              </a:extLst>
            </p:cNvPr>
            <p:cNvSpPr/>
            <p:nvPr/>
          </p:nvSpPr>
          <p:spPr>
            <a:xfrm>
              <a:off x="2588097" y="3998679"/>
              <a:ext cx="651939" cy="361882"/>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(17)</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21" name="矩形: 圆角 235">
              <a:extLst>
                <a:ext uri="{FF2B5EF4-FFF2-40B4-BE49-F238E27FC236}">
                  <a16:creationId xmlns:a16="http://schemas.microsoft.com/office/drawing/2014/main" id="{DDA118C9-1AF0-BF2F-7B8F-A6CD97B7DE91}"/>
                </a:ext>
              </a:extLst>
            </p:cNvPr>
            <p:cNvSpPr/>
            <p:nvPr/>
          </p:nvSpPr>
          <p:spPr>
            <a:xfrm>
              <a:off x="1804959" y="3997891"/>
              <a:ext cx="569437" cy="361882"/>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(21)</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22" name="矩形: 圆角 236">
              <a:extLst>
                <a:ext uri="{FF2B5EF4-FFF2-40B4-BE49-F238E27FC236}">
                  <a16:creationId xmlns:a16="http://schemas.microsoft.com/office/drawing/2014/main" id="{D0740F8A-1039-5092-6A26-421A56A07E99}"/>
                </a:ext>
              </a:extLst>
            </p:cNvPr>
            <p:cNvSpPr/>
            <p:nvPr/>
          </p:nvSpPr>
          <p:spPr>
            <a:xfrm>
              <a:off x="3458561" y="3999065"/>
              <a:ext cx="594077" cy="361882"/>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(25)</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23" name="左大括号 422">
              <a:extLst>
                <a:ext uri="{FF2B5EF4-FFF2-40B4-BE49-F238E27FC236}">
                  <a16:creationId xmlns:a16="http://schemas.microsoft.com/office/drawing/2014/main" id="{3DE3B179-12C3-13EC-F8C1-5FD15E5299DC}"/>
                </a:ext>
              </a:extLst>
            </p:cNvPr>
            <p:cNvSpPr/>
            <p:nvPr/>
          </p:nvSpPr>
          <p:spPr>
            <a:xfrm rot="10800000">
              <a:off x="4850645" y="649316"/>
              <a:ext cx="192254" cy="1738375"/>
            </a:xfrm>
            <a:prstGeom prst="leftBrace">
              <a:avLst>
                <a:gd name="adj1" fmla="val 108333"/>
                <a:gd name="adj2" fmla="val 5000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24" name="左大括号 423">
              <a:extLst>
                <a:ext uri="{FF2B5EF4-FFF2-40B4-BE49-F238E27FC236}">
                  <a16:creationId xmlns:a16="http://schemas.microsoft.com/office/drawing/2014/main" id="{56D73936-2B01-1214-A1EB-3A8140732B66}"/>
                </a:ext>
              </a:extLst>
            </p:cNvPr>
            <p:cNvSpPr/>
            <p:nvPr/>
          </p:nvSpPr>
          <p:spPr>
            <a:xfrm rot="10800000">
              <a:off x="4856708" y="2601072"/>
              <a:ext cx="186191" cy="1758701"/>
            </a:xfrm>
            <a:prstGeom prst="leftBrace">
              <a:avLst>
                <a:gd name="adj1" fmla="val 108333"/>
                <a:gd name="adj2" fmla="val 5000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25" name="文本框 424">
              <a:extLst>
                <a:ext uri="{FF2B5EF4-FFF2-40B4-BE49-F238E27FC236}">
                  <a16:creationId xmlns:a16="http://schemas.microsoft.com/office/drawing/2014/main" id="{F3EDBB2B-9DFA-B125-A4B2-BC25447B8F00}"/>
                </a:ext>
              </a:extLst>
            </p:cNvPr>
            <p:cNvSpPr txBox="1"/>
            <p:nvPr/>
          </p:nvSpPr>
          <p:spPr>
            <a:xfrm rot="5400000">
              <a:off x="4319709" y="1395393"/>
              <a:ext cx="1738375" cy="246221"/>
            </a:xfrm>
            <a:prstGeom prst="rect">
              <a:avLst/>
            </a:prstGeom>
            <a:no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Stage 1: Collision Detection </a:t>
              </a:r>
            </a:p>
          </p:txBody>
        </p:sp>
        <p:sp>
          <p:nvSpPr>
            <p:cNvPr id="426" name="文本框 425">
              <a:extLst>
                <a:ext uri="{FF2B5EF4-FFF2-40B4-BE49-F238E27FC236}">
                  <a16:creationId xmlns:a16="http://schemas.microsoft.com/office/drawing/2014/main" id="{417403E5-B9A7-A462-E804-0885260D31DF}"/>
                </a:ext>
              </a:extLst>
            </p:cNvPr>
            <p:cNvSpPr txBox="1"/>
            <p:nvPr/>
          </p:nvSpPr>
          <p:spPr>
            <a:xfrm rot="5400000">
              <a:off x="4306424" y="3360338"/>
              <a:ext cx="1758701" cy="246221"/>
            </a:xfrm>
            <a:prstGeom prst="rect">
              <a:avLst/>
            </a:prstGeom>
            <a:no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Stage 2: Asynchronous GS</a:t>
              </a:r>
            </a:p>
          </p:txBody>
        </p:sp>
        <p:cxnSp>
          <p:nvCxnSpPr>
            <p:cNvPr id="427" name="直接箭头连接符 246">
              <a:extLst>
                <a:ext uri="{FF2B5EF4-FFF2-40B4-BE49-F238E27FC236}">
                  <a16:creationId xmlns:a16="http://schemas.microsoft.com/office/drawing/2014/main" id="{77CE76A3-F063-3DB6-528C-F0785EAA1CCC}"/>
                </a:ext>
              </a:extLst>
            </p:cNvPr>
            <p:cNvCxnSpPr>
              <a:cxnSpLocks/>
              <a:stCxn id="402" idx="2"/>
              <a:endCxn id="414" idx="0"/>
            </p:cNvCxnSpPr>
            <p:nvPr/>
          </p:nvCxnSpPr>
          <p:spPr>
            <a:xfrm>
              <a:off x="2252004" y="2963744"/>
              <a:ext cx="225595" cy="10398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28" name="直接箭头连接符 249">
              <a:extLst>
                <a:ext uri="{FF2B5EF4-FFF2-40B4-BE49-F238E27FC236}">
                  <a16:creationId xmlns:a16="http://schemas.microsoft.com/office/drawing/2014/main" id="{7705003E-F285-7BC4-27D2-E122FC42C695}"/>
                </a:ext>
              </a:extLst>
            </p:cNvPr>
            <p:cNvCxnSpPr>
              <a:cxnSpLocks/>
              <a:stCxn id="414" idx="2"/>
              <a:endCxn id="417" idx="0"/>
            </p:cNvCxnSpPr>
            <p:nvPr/>
          </p:nvCxnSpPr>
          <p:spPr>
            <a:xfrm>
              <a:off x="2477599" y="3429607"/>
              <a:ext cx="210873" cy="10320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29" name="直接箭头连接符 252">
              <a:extLst>
                <a:ext uri="{FF2B5EF4-FFF2-40B4-BE49-F238E27FC236}">
                  <a16:creationId xmlns:a16="http://schemas.microsoft.com/office/drawing/2014/main" id="{5679AB46-3CA6-7E91-19E1-2C3738412C2F}"/>
                </a:ext>
              </a:extLst>
            </p:cNvPr>
            <p:cNvCxnSpPr>
              <a:cxnSpLocks/>
              <a:stCxn id="417" idx="2"/>
              <a:endCxn id="420" idx="0"/>
            </p:cNvCxnSpPr>
            <p:nvPr/>
          </p:nvCxnSpPr>
          <p:spPr>
            <a:xfrm>
              <a:off x="2688472" y="3894698"/>
              <a:ext cx="225595" cy="10398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30" name="直接箭头连接符 255">
              <a:extLst>
                <a:ext uri="{FF2B5EF4-FFF2-40B4-BE49-F238E27FC236}">
                  <a16:creationId xmlns:a16="http://schemas.microsoft.com/office/drawing/2014/main" id="{7B39486E-82E4-E8D1-050D-E0F230F30DF8}"/>
                </a:ext>
              </a:extLst>
            </p:cNvPr>
            <p:cNvCxnSpPr>
              <a:cxnSpLocks/>
              <a:stCxn id="403" idx="2"/>
              <a:endCxn id="415" idx="0"/>
            </p:cNvCxnSpPr>
            <p:nvPr/>
          </p:nvCxnSpPr>
          <p:spPr>
            <a:xfrm>
              <a:off x="1427615" y="2962956"/>
              <a:ext cx="225595" cy="10398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31" name="直接箭头连接符 258">
              <a:extLst>
                <a:ext uri="{FF2B5EF4-FFF2-40B4-BE49-F238E27FC236}">
                  <a16:creationId xmlns:a16="http://schemas.microsoft.com/office/drawing/2014/main" id="{42765B9A-8C67-17B0-5A23-7F9DEF98CD38}"/>
                </a:ext>
              </a:extLst>
            </p:cNvPr>
            <p:cNvCxnSpPr>
              <a:cxnSpLocks/>
              <a:stCxn id="415" idx="2"/>
              <a:endCxn id="418" idx="0"/>
            </p:cNvCxnSpPr>
            <p:nvPr/>
          </p:nvCxnSpPr>
          <p:spPr>
            <a:xfrm>
              <a:off x="1653210" y="3428819"/>
              <a:ext cx="210873" cy="10320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32" name="直接箭头连接符 261">
              <a:extLst>
                <a:ext uri="{FF2B5EF4-FFF2-40B4-BE49-F238E27FC236}">
                  <a16:creationId xmlns:a16="http://schemas.microsoft.com/office/drawing/2014/main" id="{253A2192-9270-6519-AD78-C8819DA5EEE5}"/>
                </a:ext>
              </a:extLst>
            </p:cNvPr>
            <p:cNvCxnSpPr>
              <a:cxnSpLocks/>
              <a:stCxn id="418" idx="2"/>
              <a:endCxn id="421" idx="0"/>
            </p:cNvCxnSpPr>
            <p:nvPr/>
          </p:nvCxnSpPr>
          <p:spPr>
            <a:xfrm>
              <a:off x="1864083" y="3893910"/>
              <a:ext cx="225595" cy="10398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33" name="直接箭头连接符 264">
              <a:extLst>
                <a:ext uri="{FF2B5EF4-FFF2-40B4-BE49-F238E27FC236}">
                  <a16:creationId xmlns:a16="http://schemas.microsoft.com/office/drawing/2014/main" id="{4E717CD9-FEC2-64E2-985D-D915D5D8EEF0}"/>
                </a:ext>
              </a:extLst>
            </p:cNvPr>
            <p:cNvCxnSpPr>
              <a:cxnSpLocks/>
              <a:stCxn id="404" idx="2"/>
              <a:endCxn id="416" idx="0"/>
            </p:cNvCxnSpPr>
            <p:nvPr/>
          </p:nvCxnSpPr>
          <p:spPr>
            <a:xfrm>
              <a:off x="3093537" y="2964130"/>
              <a:ext cx="225595" cy="10398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34" name="直接箭头连接符 267">
              <a:extLst>
                <a:ext uri="{FF2B5EF4-FFF2-40B4-BE49-F238E27FC236}">
                  <a16:creationId xmlns:a16="http://schemas.microsoft.com/office/drawing/2014/main" id="{9283386F-1A18-1532-F02B-018106C34D9B}"/>
                </a:ext>
              </a:extLst>
            </p:cNvPr>
            <p:cNvCxnSpPr>
              <a:cxnSpLocks/>
              <a:stCxn id="416" idx="2"/>
              <a:endCxn id="419" idx="0"/>
            </p:cNvCxnSpPr>
            <p:nvPr/>
          </p:nvCxnSpPr>
          <p:spPr>
            <a:xfrm>
              <a:off x="3319132" y="3429993"/>
              <a:ext cx="210873" cy="10320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35" name="直接箭头连接符 270">
              <a:extLst>
                <a:ext uri="{FF2B5EF4-FFF2-40B4-BE49-F238E27FC236}">
                  <a16:creationId xmlns:a16="http://schemas.microsoft.com/office/drawing/2014/main" id="{F8548B32-4640-3409-93F1-980079C4A40A}"/>
                </a:ext>
              </a:extLst>
            </p:cNvPr>
            <p:cNvCxnSpPr>
              <a:cxnSpLocks/>
              <a:stCxn id="419" idx="2"/>
              <a:endCxn id="422" idx="0"/>
            </p:cNvCxnSpPr>
            <p:nvPr/>
          </p:nvCxnSpPr>
          <p:spPr>
            <a:xfrm>
              <a:off x="3530005" y="3895084"/>
              <a:ext cx="225595" cy="103981"/>
            </a:xfrm>
            <a:prstGeom prst="straightConnector1">
              <a:avLst/>
            </a:prstGeom>
            <a:noFill/>
            <a:ln w="12700" cap="flat" cmpd="sng" algn="ctr">
              <a:solidFill>
                <a:sysClr val="windowText" lastClr="000000"/>
              </a:solidFill>
              <a:prstDash val="solid"/>
              <a:miter lim="800000"/>
              <a:tailEnd type="triangle" w="sm" len="sm"/>
            </a:ln>
            <a:effectLst/>
          </p:spPr>
        </p:cxnSp>
        <p:sp>
          <p:nvSpPr>
            <p:cNvPr id="436" name="矩形: 圆角 64">
              <a:extLst>
                <a:ext uri="{FF2B5EF4-FFF2-40B4-BE49-F238E27FC236}">
                  <a16:creationId xmlns:a16="http://schemas.microsoft.com/office/drawing/2014/main" id="{A1EFF95F-3683-CD16-5B08-C0517FCE1CFD}"/>
                </a:ext>
              </a:extLst>
            </p:cNvPr>
            <p:cNvSpPr/>
            <p:nvPr/>
          </p:nvSpPr>
          <p:spPr>
            <a:xfrm>
              <a:off x="3612734" y="2601074"/>
              <a:ext cx="594077" cy="363458"/>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 (26)</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37" name="矩形: 圆角 65">
              <a:extLst>
                <a:ext uri="{FF2B5EF4-FFF2-40B4-BE49-F238E27FC236}">
                  <a16:creationId xmlns:a16="http://schemas.microsoft.com/office/drawing/2014/main" id="{68D1D2AD-F585-B431-3A23-AD1AE66BA8BB}"/>
                </a:ext>
              </a:extLst>
            </p:cNvPr>
            <p:cNvSpPr/>
            <p:nvPr/>
          </p:nvSpPr>
          <p:spPr>
            <a:xfrm>
              <a:off x="3838329" y="3068513"/>
              <a:ext cx="594077" cy="361882"/>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(27)</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38" name="矩形: 圆角 68">
              <a:extLst>
                <a:ext uri="{FF2B5EF4-FFF2-40B4-BE49-F238E27FC236}">
                  <a16:creationId xmlns:a16="http://schemas.microsoft.com/office/drawing/2014/main" id="{69C15069-2583-1988-541B-2FC2C4ABB118}"/>
                </a:ext>
              </a:extLst>
            </p:cNvPr>
            <p:cNvSpPr/>
            <p:nvPr/>
          </p:nvSpPr>
          <p:spPr>
            <a:xfrm>
              <a:off x="4049202" y="3532028"/>
              <a:ext cx="594077" cy="361882"/>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(28)</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39" name="矩形: 圆角 72">
              <a:extLst>
                <a:ext uri="{FF2B5EF4-FFF2-40B4-BE49-F238E27FC236}">
                  <a16:creationId xmlns:a16="http://schemas.microsoft.com/office/drawing/2014/main" id="{2A95B287-ADD3-965D-7E20-AF98A338AD5A}"/>
                </a:ext>
              </a:extLst>
            </p:cNvPr>
            <p:cNvSpPr/>
            <p:nvPr/>
          </p:nvSpPr>
          <p:spPr>
            <a:xfrm>
              <a:off x="4274797" y="3995543"/>
              <a:ext cx="594077" cy="361882"/>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(29)</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440" name="直接箭头连接符 88">
              <a:extLst>
                <a:ext uri="{FF2B5EF4-FFF2-40B4-BE49-F238E27FC236}">
                  <a16:creationId xmlns:a16="http://schemas.microsoft.com/office/drawing/2014/main" id="{B4E8C55C-8747-F010-761C-DCEBEF50B2E8}"/>
                </a:ext>
              </a:extLst>
            </p:cNvPr>
            <p:cNvCxnSpPr>
              <a:cxnSpLocks/>
              <a:stCxn id="404" idx="3"/>
              <a:endCxn id="436" idx="1"/>
            </p:cNvCxnSpPr>
            <p:nvPr/>
          </p:nvCxnSpPr>
          <p:spPr>
            <a:xfrm flipV="1">
              <a:off x="3390575" y="2782803"/>
              <a:ext cx="222159" cy="386"/>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41" name="直接箭头连接符 98">
              <a:extLst>
                <a:ext uri="{FF2B5EF4-FFF2-40B4-BE49-F238E27FC236}">
                  <a16:creationId xmlns:a16="http://schemas.microsoft.com/office/drawing/2014/main" id="{0F0F582B-1A9F-1D6E-3AF8-3062C4BFE35E}"/>
                </a:ext>
              </a:extLst>
            </p:cNvPr>
            <p:cNvCxnSpPr>
              <a:cxnSpLocks/>
              <a:stCxn id="416" idx="3"/>
              <a:endCxn id="437" idx="1"/>
            </p:cNvCxnSpPr>
            <p:nvPr/>
          </p:nvCxnSpPr>
          <p:spPr>
            <a:xfrm>
              <a:off x="3616170" y="3249052"/>
              <a:ext cx="222159" cy="402"/>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42" name="直接箭头连接符 102">
              <a:extLst>
                <a:ext uri="{FF2B5EF4-FFF2-40B4-BE49-F238E27FC236}">
                  <a16:creationId xmlns:a16="http://schemas.microsoft.com/office/drawing/2014/main" id="{F0D40EF8-D564-8062-2C4A-F1A038D4EBF4}"/>
                </a:ext>
              </a:extLst>
            </p:cNvPr>
            <p:cNvCxnSpPr>
              <a:cxnSpLocks/>
              <a:stCxn id="419" idx="3"/>
              <a:endCxn id="438" idx="1"/>
            </p:cNvCxnSpPr>
            <p:nvPr/>
          </p:nvCxnSpPr>
          <p:spPr>
            <a:xfrm flipV="1">
              <a:off x="3827043" y="3712969"/>
              <a:ext cx="222159" cy="1174"/>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43" name="直接箭头连接符 107">
              <a:extLst>
                <a:ext uri="{FF2B5EF4-FFF2-40B4-BE49-F238E27FC236}">
                  <a16:creationId xmlns:a16="http://schemas.microsoft.com/office/drawing/2014/main" id="{1CE30645-256F-4B5C-9ADA-AEA6BBC2B001}"/>
                </a:ext>
              </a:extLst>
            </p:cNvPr>
            <p:cNvCxnSpPr>
              <a:cxnSpLocks/>
              <a:stCxn id="422" idx="3"/>
              <a:endCxn id="439" idx="1"/>
            </p:cNvCxnSpPr>
            <p:nvPr/>
          </p:nvCxnSpPr>
          <p:spPr>
            <a:xfrm flipV="1">
              <a:off x="4052638" y="4176484"/>
              <a:ext cx="222159" cy="3522"/>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44" name="直接箭头连接符 111">
              <a:extLst>
                <a:ext uri="{FF2B5EF4-FFF2-40B4-BE49-F238E27FC236}">
                  <a16:creationId xmlns:a16="http://schemas.microsoft.com/office/drawing/2014/main" id="{98EB0A82-72D5-0F97-A9E3-64CE0C231C3E}"/>
                </a:ext>
              </a:extLst>
            </p:cNvPr>
            <p:cNvCxnSpPr>
              <a:cxnSpLocks/>
              <a:stCxn id="436" idx="2"/>
              <a:endCxn id="437" idx="0"/>
            </p:cNvCxnSpPr>
            <p:nvPr/>
          </p:nvCxnSpPr>
          <p:spPr>
            <a:xfrm>
              <a:off x="3909773" y="2964532"/>
              <a:ext cx="225595" cy="10398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45" name="直接箭头连接符 115">
              <a:extLst>
                <a:ext uri="{FF2B5EF4-FFF2-40B4-BE49-F238E27FC236}">
                  <a16:creationId xmlns:a16="http://schemas.microsoft.com/office/drawing/2014/main" id="{6C1A165E-F1E3-D310-D4F5-07BD6909A8B5}"/>
                </a:ext>
              </a:extLst>
            </p:cNvPr>
            <p:cNvCxnSpPr>
              <a:cxnSpLocks/>
              <a:stCxn id="437" idx="2"/>
              <a:endCxn id="438" idx="0"/>
            </p:cNvCxnSpPr>
            <p:nvPr/>
          </p:nvCxnSpPr>
          <p:spPr>
            <a:xfrm>
              <a:off x="4135368" y="3430395"/>
              <a:ext cx="210873" cy="101633"/>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46" name="直接箭头连接符 119">
              <a:extLst>
                <a:ext uri="{FF2B5EF4-FFF2-40B4-BE49-F238E27FC236}">
                  <a16:creationId xmlns:a16="http://schemas.microsoft.com/office/drawing/2014/main" id="{71DDDF6F-3DC5-6B45-BB42-B191E2B19083}"/>
                </a:ext>
              </a:extLst>
            </p:cNvPr>
            <p:cNvCxnSpPr>
              <a:cxnSpLocks/>
              <a:stCxn id="438" idx="2"/>
              <a:endCxn id="439" idx="0"/>
            </p:cNvCxnSpPr>
            <p:nvPr/>
          </p:nvCxnSpPr>
          <p:spPr>
            <a:xfrm>
              <a:off x="4346241" y="3893910"/>
              <a:ext cx="225595" cy="101633"/>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47" name="连接符: 肘形 269">
              <a:extLst>
                <a:ext uri="{FF2B5EF4-FFF2-40B4-BE49-F238E27FC236}">
                  <a16:creationId xmlns:a16="http://schemas.microsoft.com/office/drawing/2014/main" id="{71FB28B5-5582-13F1-5162-B55C5BCA1F2D}"/>
                </a:ext>
              </a:extLst>
            </p:cNvPr>
            <p:cNvCxnSpPr>
              <a:cxnSpLocks/>
              <a:stCxn id="400" idx="2"/>
              <a:endCxn id="436" idx="3"/>
            </p:cNvCxnSpPr>
            <p:nvPr/>
          </p:nvCxnSpPr>
          <p:spPr>
            <a:xfrm rot="5400000">
              <a:off x="3642853" y="1992856"/>
              <a:ext cx="1353905" cy="225988"/>
            </a:xfrm>
            <a:prstGeom prst="bentConnector2">
              <a:avLst/>
            </a:prstGeom>
            <a:noFill/>
            <a:ln w="12700" cap="flat" cmpd="sng" algn="ctr">
              <a:solidFill>
                <a:sysClr val="windowText" lastClr="000000"/>
              </a:solidFill>
              <a:prstDash val="solid"/>
              <a:miter lim="800000"/>
              <a:tailEnd type="triangle" w="sm" len="sm"/>
            </a:ln>
            <a:effectLst/>
          </p:spPr>
        </p:cxnSp>
        <p:cxnSp>
          <p:nvCxnSpPr>
            <p:cNvPr id="448" name="连接符: 肘形 276">
              <a:extLst>
                <a:ext uri="{FF2B5EF4-FFF2-40B4-BE49-F238E27FC236}">
                  <a16:creationId xmlns:a16="http://schemas.microsoft.com/office/drawing/2014/main" id="{1DDE0550-8905-E506-3F47-7ACA6966298C}"/>
                </a:ext>
              </a:extLst>
            </p:cNvPr>
            <p:cNvCxnSpPr>
              <a:cxnSpLocks/>
              <a:stCxn id="399" idx="3"/>
              <a:endCxn id="404" idx="0"/>
            </p:cNvCxnSpPr>
            <p:nvPr/>
          </p:nvCxnSpPr>
          <p:spPr>
            <a:xfrm flipH="1">
              <a:off x="3093537" y="1850496"/>
              <a:ext cx="843048" cy="751752"/>
            </a:xfrm>
            <a:prstGeom prst="bentConnector4">
              <a:avLst>
                <a:gd name="adj1" fmla="val -27116"/>
                <a:gd name="adj2" fmla="val 87105"/>
              </a:avLst>
            </a:prstGeom>
            <a:noFill/>
            <a:ln w="12700" cap="flat" cmpd="sng" algn="ctr">
              <a:solidFill>
                <a:sysClr val="windowText" lastClr="000000"/>
              </a:solidFill>
              <a:prstDash val="solid"/>
              <a:miter lim="800000"/>
              <a:tailEnd type="triangle" w="sm" len="sm"/>
            </a:ln>
            <a:effectLst/>
          </p:spPr>
        </p:cxnSp>
        <p:cxnSp>
          <p:nvCxnSpPr>
            <p:cNvPr id="449" name="连接符: 肘形 281">
              <a:extLst>
                <a:ext uri="{FF2B5EF4-FFF2-40B4-BE49-F238E27FC236}">
                  <a16:creationId xmlns:a16="http://schemas.microsoft.com/office/drawing/2014/main" id="{A165E477-2350-008E-F463-EE39A08A1587}"/>
                </a:ext>
              </a:extLst>
            </p:cNvPr>
            <p:cNvCxnSpPr>
              <a:cxnSpLocks/>
              <a:stCxn id="395" idx="3"/>
              <a:endCxn id="399" idx="2"/>
            </p:cNvCxnSpPr>
            <p:nvPr/>
          </p:nvCxnSpPr>
          <p:spPr>
            <a:xfrm flipV="1">
              <a:off x="2781110" y="2074999"/>
              <a:ext cx="769055" cy="177366"/>
            </a:xfrm>
            <a:prstGeom prst="bentConnector2">
              <a:avLst/>
            </a:prstGeom>
            <a:noFill/>
            <a:ln w="12700" cap="flat" cmpd="sng" algn="ctr">
              <a:solidFill>
                <a:sysClr val="windowText" lastClr="000000"/>
              </a:solidFill>
              <a:prstDash val="solid"/>
              <a:miter lim="800000"/>
              <a:tailEnd type="triangle" w="sm" len="sm"/>
            </a:ln>
            <a:effectLst/>
          </p:spPr>
        </p:cxnSp>
        <p:cxnSp>
          <p:nvCxnSpPr>
            <p:cNvPr id="450" name="连接符: 肘形 283">
              <a:extLst>
                <a:ext uri="{FF2B5EF4-FFF2-40B4-BE49-F238E27FC236}">
                  <a16:creationId xmlns:a16="http://schemas.microsoft.com/office/drawing/2014/main" id="{872D6CAC-C174-2764-92FE-02FC578FB00F}"/>
                </a:ext>
              </a:extLst>
            </p:cNvPr>
            <p:cNvCxnSpPr>
              <a:cxnSpLocks/>
              <a:stCxn id="394" idx="3"/>
              <a:endCxn id="398" idx="0"/>
            </p:cNvCxnSpPr>
            <p:nvPr/>
          </p:nvCxnSpPr>
          <p:spPr>
            <a:xfrm>
              <a:off x="2781111" y="808252"/>
              <a:ext cx="770635" cy="172877"/>
            </a:xfrm>
            <a:prstGeom prst="bentConnector2">
              <a:avLst/>
            </a:prstGeom>
            <a:noFill/>
            <a:ln w="12700" cap="flat" cmpd="sng" algn="ctr">
              <a:solidFill>
                <a:sysClr val="windowText" lastClr="000000"/>
              </a:solidFill>
              <a:prstDash val="solid"/>
              <a:miter lim="800000"/>
              <a:tailEnd type="triangle" w="sm" len="sm"/>
            </a:ln>
            <a:effectLst/>
          </p:spPr>
        </p:cxnSp>
        <p:cxnSp>
          <p:nvCxnSpPr>
            <p:cNvPr id="451" name="直接箭头连接符 179">
              <a:extLst>
                <a:ext uri="{FF2B5EF4-FFF2-40B4-BE49-F238E27FC236}">
                  <a16:creationId xmlns:a16="http://schemas.microsoft.com/office/drawing/2014/main" id="{457D63C0-C1EA-9093-1019-4CE8087ABCE5}"/>
                </a:ext>
              </a:extLst>
            </p:cNvPr>
            <p:cNvCxnSpPr>
              <a:cxnSpLocks/>
              <a:stCxn id="402" idx="3"/>
              <a:endCxn id="404" idx="1"/>
            </p:cNvCxnSpPr>
            <p:nvPr/>
          </p:nvCxnSpPr>
          <p:spPr>
            <a:xfrm>
              <a:off x="2577973" y="2782803"/>
              <a:ext cx="218525" cy="386"/>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52" name="直接箭头连接符 182">
              <a:extLst>
                <a:ext uri="{FF2B5EF4-FFF2-40B4-BE49-F238E27FC236}">
                  <a16:creationId xmlns:a16="http://schemas.microsoft.com/office/drawing/2014/main" id="{883C586E-FE54-6B26-10D3-AD79223A2DC7}"/>
                </a:ext>
              </a:extLst>
            </p:cNvPr>
            <p:cNvCxnSpPr>
              <a:cxnSpLocks/>
              <a:stCxn id="414" idx="3"/>
              <a:endCxn id="416" idx="1"/>
            </p:cNvCxnSpPr>
            <p:nvPr/>
          </p:nvCxnSpPr>
          <p:spPr>
            <a:xfrm>
              <a:off x="2803568" y="3248666"/>
              <a:ext cx="218525" cy="386"/>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53" name="直接箭头连接符 185">
              <a:extLst>
                <a:ext uri="{FF2B5EF4-FFF2-40B4-BE49-F238E27FC236}">
                  <a16:creationId xmlns:a16="http://schemas.microsoft.com/office/drawing/2014/main" id="{7180D2DE-56CE-EEF4-3A15-2B313BB148FA}"/>
                </a:ext>
              </a:extLst>
            </p:cNvPr>
            <p:cNvCxnSpPr>
              <a:cxnSpLocks/>
              <a:stCxn id="417" idx="3"/>
              <a:endCxn id="419" idx="1"/>
            </p:cNvCxnSpPr>
            <p:nvPr/>
          </p:nvCxnSpPr>
          <p:spPr>
            <a:xfrm>
              <a:off x="3014441" y="3713757"/>
              <a:ext cx="218525" cy="386"/>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54" name="直接箭头连接符 188">
              <a:extLst>
                <a:ext uri="{FF2B5EF4-FFF2-40B4-BE49-F238E27FC236}">
                  <a16:creationId xmlns:a16="http://schemas.microsoft.com/office/drawing/2014/main" id="{D411C891-1EFA-76DE-F7A5-8A193B492FDC}"/>
                </a:ext>
              </a:extLst>
            </p:cNvPr>
            <p:cNvCxnSpPr>
              <a:cxnSpLocks/>
              <a:stCxn id="420" idx="3"/>
              <a:endCxn id="422" idx="1"/>
            </p:cNvCxnSpPr>
            <p:nvPr/>
          </p:nvCxnSpPr>
          <p:spPr>
            <a:xfrm>
              <a:off x="3240036" y="4179620"/>
              <a:ext cx="218525" cy="386"/>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55" name="连接符: 肘形 195">
              <a:extLst>
                <a:ext uri="{FF2B5EF4-FFF2-40B4-BE49-F238E27FC236}">
                  <a16:creationId xmlns:a16="http://schemas.microsoft.com/office/drawing/2014/main" id="{F20ACA90-6291-0015-2D57-264BC60E0DC1}"/>
                </a:ext>
              </a:extLst>
            </p:cNvPr>
            <p:cNvCxnSpPr>
              <a:cxnSpLocks/>
              <a:stCxn id="401" idx="1"/>
              <a:endCxn id="402" idx="0"/>
            </p:cNvCxnSpPr>
            <p:nvPr/>
          </p:nvCxnSpPr>
          <p:spPr>
            <a:xfrm rot="16200000" flipH="1">
              <a:off x="1399121" y="1748980"/>
              <a:ext cx="3136" cy="1702629"/>
            </a:xfrm>
            <a:prstGeom prst="bentConnector3">
              <a:avLst>
                <a:gd name="adj1" fmla="val -3089158"/>
              </a:avLst>
            </a:prstGeom>
            <a:noFill/>
            <a:ln w="12700" cap="flat" cmpd="sng" algn="ctr">
              <a:solidFill>
                <a:sysClr val="windowText" lastClr="000000"/>
              </a:solidFill>
              <a:prstDash val="solid"/>
              <a:miter lim="800000"/>
              <a:tailEnd type="triangle" w="sm" len="sm"/>
            </a:ln>
            <a:effectLst/>
          </p:spPr>
        </p:cxnSp>
        <p:cxnSp>
          <p:nvCxnSpPr>
            <p:cNvPr id="456" name="连接符: 肘形 218">
              <a:extLst>
                <a:ext uri="{FF2B5EF4-FFF2-40B4-BE49-F238E27FC236}">
                  <a16:creationId xmlns:a16="http://schemas.microsoft.com/office/drawing/2014/main" id="{3846B428-6908-F18F-5563-F9B2BD3D368D}"/>
                </a:ext>
              </a:extLst>
            </p:cNvPr>
            <p:cNvCxnSpPr>
              <a:cxnSpLocks/>
              <a:stCxn id="401" idx="0"/>
              <a:endCxn id="403" idx="1"/>
            </p:cNvCxnSpPr>
            <p:nvPr/>
          </p:nvCxnSpPr>
          <p:spPr>
            <a:xfrm flipV="1">
              <a:off x="684601" y="2782015"/>
              <a:ext cx="458295" cy="696061"/>
            </a:xfrm>
            <a:prstGeom prst="bentConnector5">
              <a:avLst>
                <a:gd name="adj1" fmla="val 49881"/>
                <a:gd name="adj2" fmla="val 46716"/>
                <a:gd name="adj3" fmla="val 50119"/>
              </a:avLst>
            </a:prstGeom>
            <a:noFill/>
            <a:ln w="12700" cap="flat" cmpd="sng" algn="ctr">
              <a:solidFill>
                <a:sysClr val="windowText" lastClr="000000"/>
              </a:solidFill>
              <a:prstDash val="solid"/>
              <a:miter lim="800000"/>
              <a:tailEnd type="triangle"/>
            </a:ln>
            <a:effectLst/>
          </p:spPr>
        </p:cxnSp>
      </p:grpSp>
      <p:grpSp>
        <p:nvGrpSpPr>
          <p:cNvPr id="457" name="组合 456">
            <a:extLst>
              <a:ext uri="{FF2B5EF4-FFF2-40B4-BE49-F238E27FC236}">
                <a16:creationId xmlns:a16="http://schemas.microsoft.com/office/drawing/2014/main" id="{00885489-5272-A087-3020-A613F093BE11}"/>
              </a:ext>
            </a:extLst>
          </p:cNvPr>
          <p:cNvGrpSpPr/>
          <p:nvPr/>
        </p:nvGrpSpPr>
        <p:grpSpPr>
          <a:xfrm>
            <a:off x="6712005" y="2423352"/>
            <a:ext cx="4897857" cy="4018086"/>
            <a:chOff x="414150" y="649316"/>
            <a:chExt cx="4897857" cy="4018086"/>
          </a:xfrm>
        </p:grpSpPr>
        <p:sp>
          <p:nvSpPr>
            <p:cNvPr id="458" name="矩形: 圆角 69">
              <a:extLst>
                <a:ext uri="{FF2B5EF4-FFF2-40B4-BE49-F238E27FC236}">
                  <a16:creationId xmlns:a16="http://schemas.microsoft.com/office/drawing/2014/main" id="{99E47F3D-A8A1-EF90-AACA-7B35A00C7329}"/>
                </a:ext>
              </a:extLst>
            </p:cNvPr>
            <p:cNvSpPr/>
            <p:nvPr/>
          </p:nvSpPr>
          <p:spPr>
            <a:xfrm>
              <a:off x="1909492" y="2700837"/>
              <a:ext cx="536213" cy="323761"/>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59" name="矩形: 圆角 70">
              <a:extLst>
                <a:ext uri="{FF2B5EF4-FFF2-40B4-BE49-F238E27FC236}">
                  <a16:creationId xmlns:a16="http://schemas.microsoft.com/office/drawing/2014/main" id="{F1375843-1FA9-53A1-7870-E958A3AE8269}"/>
                </a:ext>
              </a:extLst>
            </p:cNvPr>
            <p:cNvSpPr/>
            <p:nvPr/>
          </p:nvSpPr>
          <p:spPr>
            <a:xfrm>
              <a:off x="1182197" y="2700132"/>
              <a:ext cx="612483" cy="323761"/>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60" name="矩形: 圆角 71">
              <a:extLst>
                <a:ext uri="{FF2B5EF4-FFF2-40B4-BE49-F238E27FC236}">
                  <a16:creationId xmlns:a16="http://schemas.microsoft.com/office/drawing/2014/main" id="{4DA75035-A8F0-4836-7EEE-75E3EDDB9221}"/>
                </a:ext>
              </a:extLst>
            </p:cNvPr>
            <p:cNvSpPr/>
            <p:nvPr/>
          </p:nvSpPr>
          <p:spPr>
            <a:xfrm>
              <a:off x="2564105" y="2701182"/>
              <a:ext cx="590006" cy="323761"/>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61" name="矩形: 圆角 223">
              <a:extLst>
                <a:ext uri="{FF2B5EF4-FFF2-40B4-BE49-F238E27FC236}">
                  <a16:creationId xmlns:a16="http://schemas.microsoft.com/office/drawing/2014/main" id="{7DFD27A5-F877-EE70-7282-F5EE2183C6AD}"/>
                </a:ext>
              </a:extLst>
            </p:cNvPr>
            <p:cNvSpPr/>
            <p:nvPr/>
          </p:nvSpPr>
          <p:spPr>
            <a:xfrm>
              <a:off x="2304359" y="3245009"/>
              <a:ext cx="544822" cy="323761"/>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62" name="矩形: 圆角 224">
              <a:extLst>
                <a:ext uri="{FF2B5EF4-FFF2-40B4-BE49-F238E27FC236}">
                  <a16:creationId xmlns:a16="http://schemas.microsoft.com/office/drawing/2014/main" id="{B0616B72-267D-C47F-0A21-ACBE95C29101}"/>
                </a:ext>
              </a:extLst>
            </p:cNvPr>
            <p:cNvSpPr/>
            <p:nvPr/>
          </p:nvSpPr>
          <p:spPr>
            <a:xfrm>
              <a:off x="1578004" y="3247110"/>
              <a:ext cx="612483" cy="323761"/>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63" name="矩形: 圆角 225">
              <a:extLst>
                <a:ext uri="{FF2B5EF4-FFF2-40B4-BE49-F238E27FC236}">
                  <a16:creationId xmlns:a16="http://schemas.microsoft.com/office/drawing/2014/main" id="{67E22CA9-3029-1445-79B8-4FA12D111014}"/>
                </a:ext>
              </a:extLst>
            </p:cNvPr>
            <p:cNvSpPr/>
            <p:nvPr/>
          </p:nvSpPr>
          <p:spPr>
            <a:xfrm>
              <a:off x="2959912" y="3248160"/>
              <a:ext cx="586173" cy="323761"/>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64" name="矩形: 圆角 229">
              <a:extLst>
                <a:ext uri="{FF2B5EF4-FFF2-40B4-BE49-F238E27FC236}">
                  <a16:creationId xmlns:a16="http://schemas.microsoft.com/office/drawing/2014/main" id="{E5976902-F584-EC6B-897F-1476E0EF115A}"/>
                </a:ext>
              </a:extLst>
            </p:cNvPr>
            <p:cNvSpPr/>
            <p:nvPr/>
          </p:nvSpPr>
          <p:spPr>
            <a:xfrm>
              <a:off x="2570512" y="3807387"/>
              <a:ext cx="544822" cy="323761"/>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65" name="矩形: 圆角 230">
              <a:extLst>
                <a:ext uri="{FF2B5EF4-FFF2-40B4-BE49-F238E27FC236}">
                  <a16:creationId xmlns:a16="http://schemas.microsoft.com/office/drawing/2014/main" id="{783EC83A-06D6-3098-CAED-AFECC5A55D5E}"/>
                </a:ext>
              </a:extLst>
            </p:cNvPr>
            <p:cNvSpPr/>
            <p:nvPr/>
          </p:nvSpPr>
          <p:spPr>
            <a:xfrm>
              <a:off x="1807814" y="3808437"/>
              <a:ext cx="649895" cy="323761"/>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66" name="矩形: 圆角 231">
              <a:extLst>
                <a:ext uri="{FF2B5EF4-FFF2-40B4-BE49-F238E27FC236}">
                  <a16:creationId xmlns:a16="http://schemas.microsoft.com/office/drawing/2014/main" id="{FDFF3077-92EE-65EE-4188-C4FE70D2460A}"/>
                </a:ext>
              </a:extLst>
            </p:cNvPr>
            <p:cNvSpPr/>
            <p:nvPr/>
          </p:nvSpPr>
          <p:spPr>
            <a:xfrm>
              <a:off x="3249799" y="3809488"/>
              <a:ext cx="597548" cy="323761"/>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67" name="矩形: 圆角 234">
              <a:extLst>
                <a:ext uri="{FF2B5EF4-FFF2-40B4-BE49-F238E27FC236}">
                  <a16:creationId xmlns:a16="http://schemas.microsoft.com/office/drawing/2014/main" id="{8685F013-22D1-FC16-DDAD-8F224B1551C0}"/>
                </a:ext>
              </a:extLst>
            </p:cNvPr>
            <p:cNvSpPr/>
            <p:nvPr/>
          </p:nvSpPr>
          <p:spPr>
            <a:xfrm>
              <a:off x="2834968" y="4343296"/>
              <a:ext cx="544539" cy="323761"/>
            </a:xfrm>
            <a:prstGeom prst="roundRect">
              <a:avLst>
                <a:gd name="adj" fmla="val 0"/>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Bending</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68" name="矩形: 圆角 235">
              <a:extLst>
                <a:ext uri="{FF2B5EF4-FFF2-40B4-BE49-F238E27FC236}">
                  <a16:creationId xmlns:a16="http://schemas.microsoft.com/office/drawing/2014/main" id="{9B17D75D-8CA8-2266-15A8-5BD3111A3AC3}"/>
                </a:ext>
              </a:extLst>
            </p:cNvPr>
            <p:cNvSpPr/>
            <p:nvPr/>
          </p:nvSpPr>
          <p:spPr>
            <a:xfrm>
              <a:off x="2076625" y="4342591"/>
              <a:ext cx="648417" cy="323761"/>
            </a:xfrm>
            <a:prstGeom prst="roundRect">
              <a:avLst>
                <a:gd name="adj" fmla="val 0"/>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Stretching</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69" name="矩形: 圆角 236">
              <a:extLst>
                <a:ext uri="{FF2B5EF4-FFF2-40B4-BE49-F238E27FC236}">
                  <a16:creationId xmlns:a16="http://schemas.microsoft.com/office/drawing/2014/main" id="{586278FD-EBF2-A74E-2A68-4328B1FCB5CA}"/>
                </a:ext>
              </a:extLst>
            </p:cNvPr>
            <p:cNvSpPr/>
            <p:nvPr/>
          </p:nvSpPr>
          <p:spPr>
            <a:xfrm>
              <a:off x="3525713" y="4343641"/>
              <a:ext cx="597548" cy="323761"/>
            </a:xfrm>
            <a:prstGeom prst="roundRect">
              <a:avLst>
                <a:gd name="adj" fmla="val 0"/>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Obstacle Collision</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0" name="矩形: 圆角 64">
              <a:extLst>
                <a:ext uri="{FF2B5EF4-FFF2-40B4-BE49-F238E27FC236}">
                  <a16:creationId xmlns:a16="http://schemas.microsoft.com/office/drawing/2014/main" id="{C5C547B2-F6A1-127E-927A-FF6CC8644E1B}"/>
                </a:ext>
              </a:extLst>
            </p:cNvPr>
            <p:cNvSpPr/>
            <p:nvPr/>
          </p:nvSpPr>
          <p:spPr>
            <a:xfrm>
              <a:off x="3246230" y="2700132"/>
              <a:ext cx="586173" cy="325171"/>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1" name="矩形: 圆角 65">
              <a:extLst>
                <a:ext uri="{FF2B5EF4-FFF2-40B4-BE49-F238E27FC236}">
                  <a16:creationId xmlns:a16="http://schemas.microsoft.com/office/drawing/2014/main" id="{AA6C4814-1549-2FD8-741F-E921F8ECD193}"/>
                </a:ext>
              </a:extLst>
            </p:cNvPr>
            <p:cNvSpPr/>
            <p:nvPr/>
          </p:nvSpPr>
          <p:spPr>
            <a:xfrm>
              <a:off x="3642036" y="3248520"/>
              <a:ext cx="586173" cy="323761"/>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2" name="矩形: 圆角 68">
              <a:extLst>
                <a:ext uri="{FF2B5EF4-FFF2-40B4-BE49-F238E27FC236}">
                  <a16:creationId xmlns:a16="http://schemas.microsoft.com/office/drawing/2014/main" id="{0D6290C4-114B-0216-20A5-047C7DB7B031}"/>
                </a:ext>
              </a:extLst>
            </p:cNvPr>
            <p:cNvSpPr/>
            <p:nvPr/>
          </p:nvSpPr>
          <p:spPr>
            <a:xfrm>
              <a:off x="3994880" y="3808437"/>
              <a:ext cx="586173" cy="323761"/>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3" name="矩形: 圆角 72">
              <a:extLst>
                <a:ext uri="{FF2B5EF4-FFF2-40B4-BE49-F238E27FC236}">
                  <a16:creationId xmlns:a16="http://schemas.microsoft.com/office/drawing/2014/main" id="{8AD50505-511C-FF3C-4E13-D8D961E248C0}"/>
                </a:ext>
              </a:extLst>
            </p:cNvPr>
            <p:cNvSpPr/>
            <p:nvPr/>
          </p:nvSpPr>
          <p:spPr>
            <a:xfrm>
              <a:off x="4269467" y="4340490"/>
              <a:ext cx="586173" cy="323761"/>
            </a:xfrm>
            <a:prstGeom prst="roundRect">
              <a:avLst>
                <a:gd name="adj" fmla="val 0"/>
              </a:avLst>
            </a:prstGeom>
            <a:solidFill>
              <a:srgbClr val="DEB1A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Collision</a:t>
              </a:r>
              <a:endParaRPr kumimoji="0" lang="en-US" altLang="zh-CN"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474" name="直接箭头连接符 88">
              <a:extLst>
                <a:ext uri="{FF2B5EF4-FFF2-40B4-BE49-F238E27FC236}">
                  <a16:creationId xmlns:a16="http://schemas.microsoft.com/office/drawing/2014/main" id="{FD46AF70-E6BA-4730-1598-90208FE9368C}"/>
                </a:ext>
              </a:extLst>
            </p:cNvPr>
            <p:cNvCxnSpPr>
              <a:cxnSpLocks/>
              <a:stCxn id="460" idx="3"/>
              <a:endCxn id="470" idx="1"/>
            </p:cNvCxnSpPr>
            <p:nvPr/>
          </p:nvCxnSpPr>
          <p:spPr>
            <a:xfrm flipV="1">
              <a:off x="3154111" y="2862718"/>
              <a:ext cx="92119" cy="345"/>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75" name="直接箭头连接符 98">
              <a:extLst>
                <a:ext uri="{FF2B5EF4-FFF2-40B4-BE49-F238E27FC236}">
                  <a16:creationId xmlns:a16="http://schemas.microsoft.com/office/drawing/2014/main" id="{FEDAAC74-5F20-2AE6-2CF7-30AEB2C7F12A}"/>
                </a:ext>
              </a:extLst>
            </p:cNvPr>
            <p:cNvCxnSpPr>
              <a:cxnSpLocks/>
              <a:stCxn id="463" idx="3"/>
              <a:endCxn id="471" idx="1"/>
            </p:cNvCxnSpPr>
            <p:nvPr/>
          </p:nvCxnSpPr>
          <p:spPr>
            <a:xfrm>
              <a:off x="3546085" y="3410041"/>
              <a:ext cx="95951" cy="36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76" name="直接箭头连接符 102">
              <a:extLst>
                <a:ext uri="{FF2B5EF4-FFF2-40B4-BE49-F238E27FC236}">
                  <a16:creationId xmlns:a16="http://schemas.microsoft.com/office/drawing/2014/main" id="{DB05DA29-4107-A1DF-70AF-E2033F02DCC3}"/>
                </a:ext>
              </a:extLst>
            </p:cNvPr>
            <p:cNvCxnSpPr>
              <a:cxnSpLocks/>
              <a:stCxn id="466" idx="3"/>
              <a:endCxn id="472" idx="1"/>
            </p:cNvCxnSpPr>
            <p:nvPr/>
          </p:nvCxnSpPr>
          <p:spPr>
            <a:xfrm flipV="1">
              <a:off x="3847347" y="3970318"/>
              <a:ext cx="147533" cy="105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77" name="直接箭头连接符 107">
              <a:extLst>
                <a:ext uri="{FF2B5EF4-FFF2-40B4-BE49-F238E27FC236}">
                  <a16:creationId xmlns:a16="http://schemas.microsoft.com/office/drawing/2014/main" id="{4FEDC83B-70B3-AACC-CCF3-042DFDC07377}"/>
                </a:ext>
              </a:extLst>
            </p:cNvPr>
            <p:cNvCxnSpPr>
              <a:cxnSpLocks/>
              <a:stCxn id="469" idx="3"/>
              <a:endCxn id="473" idx="1"/>
            </p:cNvCxnSpPr>
            <p:nvPr/>
          </p:nvCxnSpPr>
          <p:spPr>
            <a:xfrm flipV="1">
              <a:off x="4123261" y="4502371"/>
              <a:ext cx="146206" cy="315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78" name="直接箭头连接符 179">
              <a:extLst>
                <a:ext uri="{FF2B5EF4-FFF2-40B4-BE49-F238E27FC236}">
                  <a16:creationId xmlns:a16="http://schemas.microsoft.com/office/drawing/2014/main" id="{BE4A163A-F7A7-17A2-5526-B2496201C131}"/>
                </a:ext>
              </a:extLst>
            </p:cNvPr>
            <p:cNvCxnSpPr>
              <a:cxnSpLocks/>
              <a:stCxn id="458" idx="3"/>
              <a:endCxn id="460" idx="1"/>
            </p:cNvCxnSpPr>
            <p:nvPr/>
          </p:nvCxnSpPr>
          <p:spPr>
            <a:xfrm>
              <a:off x="2445705" y="2862718"/>
              <a:ext cx="118400" cy="345"/>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79" name="直接箭头连接符 182">
              <a:extLst>
                <a:ext uri="{FF2B5EF4-FFF2-40B4-BE49-F238E27FC236}">
                  <a16:creationId xmlns:a16="http://schemas.microsoft.com/office/drawing/2014/main" id="{45D0864D-C4F4-15C8-AD78-3CAD325A5AA3}"/>
                </a:ext>
              </a:extLst>
            </p:cNvPr>
            <p:cNvCxnSpPr>
              <a:cxnSpLocks/>
              <a:stCxn id="461" idx="3"/>
              <a:endCxn id="463" idx="1"/>
            </p:cNvCxnSpPr>
            <p:nvPr/>
          </p:nvCxnSpPr>
          <p:spPr>
            <a:xfrm>
              <a:off x="2849181" y="3406890"/>
              <a:ext cx="110731" cy="315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80" name="直接箭头连接符 185">
              <a:extLst>
                <a:ext uri="{FF2B5EF4-FFF2-40B4-BE49-F238E27FC236}">
                  <a16:creationId xmlns:a16="http://schemas.microsoft.com/office/drawing/2014/main" id="{B7D85572-AFD7-7E02-E971-3A9BE2D6E643}"/>
                </a:ext>
              </a:extLst>
            </p:cNvPr>
            <p:cNvCxnSpPr>
              <a:cxnSpLocks/>
              <a:stCxn id="464" idx="3"/>
              <a:endCxn id="466" idx="1"/>
            </p:cNvCxnSpPr>
            <p:nvPr/>
          </p:nvCxnSpPr>
          <p:spPr>
            <a:xfrm>
              <a:off x="3115334" y="3969268"/>
              <a:ext cx="134465" cy="210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81" name="直接箭头连接符 188">
              <a:extLst>
                <a:ext uri="{FF2B5EF4-FFF2-40B4-BE49-F238E27FC236}">
                  <a16:creationId xmlns:a16="http://schemas.microsoft.com/office/drawing/2014/main" id="{92804AD8-AEA5-C918-4B5A-946B91DD998C}"/>
                </a:ext>
              </a:extLst>
            </p:cNvPr>
            <p:cNvCxnSpPr>
              <a:cxnSpLocks/>
              <a:stCxn id="467" idx="3"/>
              <a:endCxn id="469" idx="1"/>
            </p:cNvCxnSpPr>
            <p:nvPr/>
          </p:nvCxnSpPr>
          <p:spPr>
            <a:xfrm>
              <a:off x="3379507" y="4505177"/>
              <a:ext cx="146206" cy="345"/>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82" name="直接箭头连接符 179">
              <a:extLst>
                <a:ext uri="{FF2B5EF4-FFF2-40B4-BE49-F238E27FC236}">
                  <a16:creationId xmlns:a16="http://schemas.microsoft.com/office/drawing/2014/main" id="{8C54605E-DA19-38AF-D28A-9F46C435A2DC}"/>
                </a:ext>
              </a:extLst>
            </p:cNvPr>
            <p:cNvCxnSpPr>
              <a:cxnSpLocks/>
              <a:stCxn id="459" idx="3"/>
              <a:endCxn id="458" idx="1"/>
            </p:cNvCxnSpPr>
            <p:nvPr/>
          </p:nvCxnSpPr>
          <p:spPr>
            <a:xfrm>
              <a:off x="1794680" y="2862013"/>
              <a:ext cx="114812" cy="705"/>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83" name="直接箭头连接符 179">
              <a:extLst>
                <a:ext uri="{FF2B5EF4-FFF2-40B4-BE49-F238E27FC236}">
                  <a16:creationId xmlns:a16="http://schemas.microsoft.com/office/drawing/2014/main" id="{38EB1716-88C2-AE56-C654-B8730996E842}"/>
                </a:ext>
              </a:extLst>
            </p:cNvPr>
            <p:cNvCxnSpPr>
              <a:cxnSpLocks/>
              <a:stCxn id="462" idx="3"/>
              <a:endCxn id="461" idx="1"/>
            </p:cNvCxnSpPr>
            <p:nvPr/>
          </p:nvCxnSpPr>
          <p:spPr>
            <a:xfrm flipV="1">
              <a:off x="2190487" y="3406890"/>
              <a:ext cx="113872" cy="2101"/>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84" name="直接箭头连接符 179">
              <a:extLst>
                <a:ext uri="{FF2B5EF4-FFF2-40B4-BE49-F238E27FC236}">
                  <a16:creationId xmlns:a16="http://schemas.microsoft.com/office/drawing/2014/main" id="{F0F3D8D2-C34D-524C-4D8F-9CF757E7C985}"/>
                </a:ext>
              </a:extLst>
            </p:cNvPr>
            <p:cNvCxnSpPr>
              <a:cxnSpLocks/>
              <a:stCxn id="465" idx="3"/>
              <a:endCxn id="464" idx="1"/>
            </p:cNvCxnSpPr>
            <p:nvPr/>
          </p:nvCxnSpPr>
          <p:spPr>
            <a:xfrm flipV="1">
              <a:off x="2457709" y="3969268"/>
              <a:ext cx="112803" cy="105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85" name="直接箭头连接符 179">
              <a:extLst>
                <a:ext uri="{FF2B5EF4-FFF2-40B4-BE49-F238E27FC236}">
                  <a16:creationId xmlns:a16="http://schemas.microsoft.com/office/drawing/2014/main" id="{FF61A8A4-E37B-3575-4672-C585C8025A72}"/>
                </a:ext>
              </a:extLst>
            </p:cNvPr>
            <p:cNvCxnSpPr>
              <a:cxnSpLocks/>
              <a:stCxn id="468" idx="3"/>
              <a:endCxn id="467" idx="1"/>
            </p:cNvCxnSpPr>
            <p:nvPr/>
          </p:nvCxnSpPr>
          <p:spPr>
            <a:xfrm>
              <a:off x="2725042" y="4504472"/>
              <a:ext cx="109926" cy="705"/>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486" name="肘形连接符 485">
              <a:extLst>
                <a:ext uri="{FF2B5EF4-FFF2-40B4-BE49-F238E27FC236}">
                  <a16:creationId xmlns:a16="http://schemas.microsoft.com/office/drawing/2014/main" id="{A8AFD18A-475A-3371-729F-18340D94C5A2}"/>
                </a:ext>
              </a:extLst>
            </p:cNvPr>
            <p:cNvCxnSpPr>
              <a:cxnSpLocks/>
              <a:stCxn id="470" idx="2"/>
              <a:endCxn id="462" idx="1"/>
            </p:cNvCxnSpPr>
            <p:nvPr/>
          </p:nvCxnSpPr>
          <p:spPr>
            <a:xfrm rot="5400000">
              <a:off x="2366817" y="2236491"/>
              <a:ext cx="383688" cy="1961313"/>
            </a:xfrm>
            <a:prstGeom prst="bentConnector4">
              <a:avLst>
                <a:gd name="adj1" fmla="val 28904"/>
                <a:gd name="adj2" fmla="val 111655"/>
              </a:avLst>
            </a:prstGeom>
            <a:noFill/>
            <a:ln w="12700" cap="flat" cmpd="sng" algn="ctr">
              <a:solidFill>
                <a:sysClr val="windowText" lastClr="000000"/>
              </a:solidFill>
              <a:prstDash val="solid"/>
              <a:miter lim="800000"/>
              <a:tailEnd type="triangle" w="sm" len="sm"/>
            </a:ln>
            <a:effectLst/>
          </p:spPr>
        </p:cxnSp>
        <p:cxnSp>
          <p:nvCxnSpPr>
            <p:cNvPr id="487" name="肘形连接符 486">
              <a:extLst>
                <a:ext uri="{FF2B5EF4-FFF2-40B4-BE49-F238E27FC236}">
                  <a16:creationId xmlns:a16="http://schemas.microsoft.com/office/drawing/2014/main" id="{0616F8D6-0647-2B50-ED9C-3892E0276AFC}"/>
                </a:ext>
              </a:extLst>
            </p:cNvPr>
            <p:cNvCxnSpPr>
              <a:cxnSpLocks/>
              <a:stCxn id="471" idx="2"/>
              <a:endCxn id="465" idx="1"/>
            </p:cNvCxnSpPr>
            <p:nvPr/>
          </p:nvCxnSpPr>
          <p:spPr>
            <a:xfrm rot="5400000">
              <a:off x="2672451" y="2707645"/>
              <a:ext cx="398037" cy="2127309"/>
            </a:xfrm>
            <a:prstGeom prst="bentConnector4">
              <a:avLst>
                <a:gd name="adj1" fmla="val 29665"/>
                <a:gd name="adj2" fmla="val 110746"/>
              </a:avLst>
            </a:prstGeom>
            <a:noFill/>
            <a:ln w="12700" cap="flat" cmpd="sng" algn="ctr">
              <a:solidFill>
                <a:sysClr val="windowText" lastClr="000000"/>
              </a:solidFill>
              <a:prstDash val="solid"/>
              <a:miter lim="800000"/>
              <a:tailEnd type="triangle" w="sm" len="sm"/>
            </a:ln>
            <a:effectLst/>
          </p:spPr>
        </p:cxnSp>
        <p:cxnSp>
          <p:nvCxnSpPr>
            <p:cNvPr id="488" name="肘形连接符 487">
              <a:extLst>
                <a:ext uri="{FF2B5EF4-FFF2-40B4-BE49-F238E27FC236}">
                  <a16:creationId xmlns:a16="http://schemas.microsoft.com/office/drawing/2014/main" id="{B36F0FB3-F885-AC67-6700-E2734525958C}"/>
                </a:ext>
              </a:extLst>
            </p:cNvPr>
            <p:cNvCxnSpPr>
              <a:cxnSpLocks/>
              <a:stCxn id="472" idx="2"/>
              <a:endCxn id="468" idx="1"/>
            </p:cNvCxnSpPr>
            <p:nvPr/>
          </p:nvCxnSpPr>
          <p:spPr>
            <a:xfrm rot="5400000">
              <a:off x="2996159" y="3212664"/>
              <a:ext cx="372274" cy="2211342"/>
            </a:xfrm>
            <a:prstGeom prst="bentConnector4">
              <a:avLst>
                <a:gd name="adj1" fmla="val 28258"/>
                <a:gd name="adj2" fmla="val 110338"/>
              </a:avLst>
            </a:prstGeom>
            <a:noFill/>
            <a:ln w="12700" cap="flat" cmpd="sng" algn="ctr">
              <a:solidFill>
                <a:sysClr val="windowText" lastClr="000000"/>
              </a:solidFill>
              <a:prstDash val="solid"/>
              <a:miter lim="800000"/>
              <a:tailEnd type="triangle" w="sm" len="sm"/>
            </a:ln>
            <a:effectLst/>
          </p:spPr>
        </p:cxnSp>
        <p:sp>
          <p:nvSpPr>
            <p:cNvPr id="489" name="矩形: 圆角 18">
              <a:extLst>
                <a:ext uri="{FF2B5EF4-FFF2-40B4-BE49-F238E27FC236}">
                  <a16:creationId xmlns:a16="http://schemas.microsoft.com/office/drawing/2014/main" id="{BE3872B5-BAC6-E547-C966-1B444341819A}"/>
                </a:ext>
              </a:extLst>
            </p:cNvPr>
            <p:cNvSpPr/>
            <p:nvPr/>
          </p:nvSpPr>
          <p:spPr>
            <a:xfrm rot="5400000">
              <a:off x="-329403" y="1400755"/>
              <a:ext cx="1757559" cy="267748"/>
            </a:xfrm>
            <a:prstGeom prst="roundRect">
              <a:avLst>
                <a:gd name="adj" fmla="val 0"/>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Reset Initial Position   (1)</a:t>
              </a:r>
              <a:endParaRPr kumimoji="0" lang="zh-CN" altLang="en-US" sz="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90" name="矩形: 圆角 20">
              <a:extLst>
                <a:ext uri="{FF2B5EF4-FFF2-40B4-BE49-F238E27FC236}">
                  <a16:creationId xmlns:a16="http://schemas.microsoft.com/office/drawing/2014/main" id="{CDF19E6B-074C-4274-160A-408DB2419782}"/>
                </a:ext>
              </a:extLst>
            </p:cNvPr>
            <p:cNvSpPr/>
            <p:nvPr/>
          </p:nvSpPr>
          <p:spPr>
            <a:xfrm>
              <a:off x="869441" y="1625993"/>
              <a:ext cx="783159" cy="449007"/>
            </a:xfrm>
            <a:prstGeom prst="roundRect">
              <a:avLst>
                <a:gd name="adj" fmla="val 0"/>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Construct Obstacle BVH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(3)</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1" name="矩形: 圆角 2">
              <a:extLst>
                <a:ext uri="{FF2B5EF4-FFF2-40B4-BE49-F238E27FC236}">
                  <a16:creationId xmlns:a16="http://schemas.microsoft.com/office/drawing/2014/main" id="{A9E55050-88D7-5F3E-EF44-0EC527F9EBDE}"/>
                </a:ext>
              </a:extLst>
            </p:cNvPr>
            <p:cNvSpPr/>
            <p:nvPr/>
          </p:nvSpPr>
          <p:spPr>
            <a:xfrm>
              <a:off x="869443" y="979890"/>
              <a:ext cx="783157" cy="449007"/>
            </a:xfrm>
            <a:prstGeom prst="roundRect">
              <a:avLst>
                <a:gd name="adj" fmla="val 0"/>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Construct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Cloth BVH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2" name="矩形: 圆角 27">
              <a:extLst>
                <a:ext uri="{FF2B5EF4-FFF2-40B4-BE49-F238E27FC236}">
                  <a16:creationId xmlns:a16="http://schemas.microsoft.com/office/drawing/2014/main" id="{C27C2319-9FD4-885C-31BE-51F0BABFDC60}"/>
                </a:ext>
              </a:extLst>
            </p:cNvPr>
            <p:cNvSpPr/>
            <p:nvPr/>
          </p:nvSpPr>
          <p:spPr>
            <a:xfrm>
              <a:off x="1741245" y="979890"/>
              <a:ext cx="539490" cy="449007"/>
            </a:xfrm>
            <a:prstGeom prst="roundRect">
              <a:avLst>
                <a:gd name="adj" fmla="val 0"/>
              </a:avLst>
            </a:prstGeom>
            <a:solidFill>
              <a:srgbClr val="FFE1E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Update AABB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(4)</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3" name="矩形: 圆角 31">
              <a:extLst>
                <a:ext uri="{FF2B5EF4-FFF2-40B4-BE49-F238E27FC236}">
                  <a16:creationId xmlns:a16="http://schemas.microsoft.com/office/drawing/2014/main" id="{B53B5296-361B-4129-CC0D-79480308EE01}"/>
                </a:ext>
              </a:extLst>
            </p:cNvPr>
            <p:cNvSpPr/>
            <p:nvPr/>
          </p:nvSpPr>
          <p:spPr>
            <a:xfrm>
              <a:off x="1741245" y="1625993"/>
              <a:ext cx="542655" cy="449007"/>
            </a:xfrm>
            <a:prstGeom prst="roundRect">
              <a:avLst>
                <a:gd name="adj" fmla="val 0"/>
              </a:avLst>
            </a:prstGeom>
            <a:solidFill>
              <a:srgbClr val="FFE1E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Update AABB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(5)</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4" name="矩形: 圆角 39">
              <a:extLst>
                <a:ext uri="{FF2B5EF4-FFF2-40B4-BE49-F238E27FC236}">
                  <a16:creationId xmlns:a16="http://schemas.microsoft.com/office/drawing/2014/main" id="{074DE23F-C1ED-123F-B35D-26AA396D3C89}"/>
                </a:ext>
              </a:extLst>
            </p:cNvPr>
            <p:cNvSpPr/>
            <p:nvPr/>
          </p:nvSpPr>
          <p:spPr>
            <a:xfrm>
              <a:off x="1422179" y="698142"/>
              <a:ext cx="1358932" cy="220219"/>
            </a:xfrm>
            <a:prstGeom prst="roundRect">
              <a:avLst>
                <a:gd name="adj" fmla="val 0"/>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Reset Collision List (8)</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5" name="矩形: 圆角 40">
              <a:extLst>
                <a:ext uri="{FF2B5EF4-FFF2-40B4-BE49-F238E27FC236}">
                  <a16:creationId xmlns:a16="http://schemas.microsoft.com/office/drawing/2014/main" id="{F6A63369-9ADD-D242-8C8A-A144A2B7AE51}"/>
                </a:ext>
              </a:extLst>
            </p:cNvPr>
            <p:cNvSpPr/>
            <p:nvPr/>
          </p:nvSpPr>
          <p:spPr>
            <a:xfrm>
              <a:off x="1422177" y="2142256"/>
              <a:ext cx="1358933" cy="220218"/>
            </a:xfrm>
            <a:prstGeom prst="roundRect">
              <a:avLst>
                <a:gd name="adj" fmla="val 0"/>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Reset Collision List (9)</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6" name="矩形: 圆角 45">
              <a:extLst>
                <a:ext uri="{FF2B5EF4-FFF2-40B4-BE49-F238E27FC236}">
                  <a16:creationId xmlns:a16="http://schemas.microsoft.com/office/drawing/2014/main" id="{BCEF8DE4-F51C-F08D-37C7-ADF403CF965D}"/>
                </a:ext>
              </a:extLst>
            </p:cNvPr>
            <p:cNvSpPr/>
            <p:nvPr/>
          </p:nvSpPr>
          <p:spPr>
            <a:xfrm>
              <a:off x="2372876" y="981129"/>
              <a:ext cx="701890" cy="449007"/>
            </a:xfrm>
            <a:prstGeom prst="roundRect">
              <a:avLst>
                <a:gd name="adj" fmla="val 0"/>
              </a:avLst>
            </a:prstGeom>
            <a:solidFill>
              <a:srgbClr val="F1E2FE"/>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Broad-phase 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(6)</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7" name="矩形: 圆角 61">
              <a:extLst>
                <a:ext uri="{FF2B5EF4-FFF2-40B4-BE49-F238E27FC236}">
                  <a16:creationId xmlns:a16="http://schemas.microsoft.com/office/drawing/2014/main" id="{C0C91BC3-E08C-49D9-C36B-4162EDF26AA5}"/>
                </a:ext>
              </a:extLst>
            </p:cNvPr>
            <p:cNvSpPr/>
            <p:nvPr/>
          </p:nvSpPr>
          <p:spPr>
            <a:xfrm>
              <a:off x="2372877" y="1627232"/>
              <a:ext cx="701890" cy="449007"/>
            </a:xfrm>
            <a:prstGeom prst="roundRect">
              <a:avLst>
                <a:gd name="adj" fmla="val 0"/>
              </a:avLst>
            </a:prstGeom>
            <a:solidFill>
              <a:srgbClr val="F1E2FE"/>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Broad-phase 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(7)</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8" name="矩形: 圆角 62">
              <a:extLst>
                <a:ext uri="{FF2B5EF4-FFF2-40B4-BE49-F238E27FC236}">
                  <a16:creationId xmlns:a16="http://schemas.microsoft.com/office/drawing/2014/main" id="{A9ABF08F-B895-BF9B-2DEA-225C9C761EAA}"/>
                </a:ext>
              </a:extLst>
            </p:cNvPr>
            <p:cNvSpPr/>
            <p:nvPr/>
          </p:nvSpPr>
          <p:spPr>
            <a:xfrm>
              <a:off x="3166907" y="981129"/>
              <a:ext cx="769677" cy="449007"/>
            </a:xfrm>
            <a:prstGeom prst="roundRect">
              <a:avLst>
                <a:gd name="adj" fmla="val 0"/>
              </a:avLst>
            </a:prstGeom>
            <a:solidFill>
              <a:srgbClr val="E1FE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Narrow-phase 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(10)</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9" name="矩形: 圆角 63">
              <a:extLst>
                <a:ext uri="{FF2B5EF4-FFF2-40B4-BE49-F238E27FC236}">
                  <a16:creationId xmlns:a16="http://schemas.microsoft.com/office/drawing/2014/main" id="{1595A5CC-4D95-B337-B7BC-B0A8554CC64E}"/>
                </a:ext>
              </a:extLst>
            </p:cNvPr>
            <p:cNvSpPr/>
            <p:nvPr/>
          </p:nvSpPr>
          <p:spPr>
            <a:xfrm>
              <a:off x="3163745" y="1625992"/>
              <a:ext cx="772840" cy="449007"/>
            </a:xfrm>
            <a:prstGeom prst="roundRect">
              <a:avLst>
                <a:gd name="adj" fmla="val 0"/>
              </a:avLst>
            </a:prstGeom>
            <a:solidFill>
              <a:srgbClr val="E1FE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Narrow-phase 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(11)</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00" name="矩形: 圆角 66">
              <a:extLst>
                <a:ext uri="{FF2B5EF4-FFF2-40B4-BE49-F238E27FC236}">
                  <a16:creationId xmlns:a16="http://schemas.microsoft.com/office/drawing/2014/main" id="{11E8ED33-A401-C523-18F7-CD44905AD457}"/>
                </a:ext>
              </a:extLst>
            </p:cNvPr>
            <p:cNvSpPr/>
            <p:nvPr/>
          </p:nvSpPr>
          <p:spPr>
            <a:xfrm>
              <a:off x="4028726" y="979890"/>
              <a:ext cx="808146" cy="449008"/>
            </a:xfrm>
            <a:prstGeom prst="roundRect">
              <a:avLst>
                <a:gd name="adj" fmla="val 0"/>
              </a:avLst>
            </a:prstGeom>
            <a:solidFill>
              <a:srgbClr val="F2FFDB"/>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Collision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Graph-coloring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(12)</a:t>
              </a:r>
              <a:endParaRPr kumimoji="0" lang="zh-CN" altLang="en-US" sz="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01" name="矩形: 圆角 67">
              <a:extLst>
                <a:ext uri="{FF2B5EF4-FFF2-40B4-BE49-F238E27FC236}">
                  <a16:creationId xmlns:a16="http://schemas.microsoft.com/office/drawing/2014/main" id="{73849356-BB7A-C9FC-0049-87A3845F0FD9}"/>
                </a:ext>
              </a:extLst>
            </p:cNvPr>
            <p:cNvSpPr/>
            <p:nvPr/>
          </p:nvSpPr>
          <p:spPr>
            <a:xfrm rot="5400000">
              <a:off x="-329974" y="3342850"/>
              <a:ext cx="1758699" cy="270451"/>
            </a:xfrm>
            <a:prstGeom prst="roundRect">
              <a:avLst>
                <a:gd name="adj" fmla="val 0"/>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Reset Lagrange Multiplier (13)</a:t>
              </a:r>
              <a:endParaRPr kumimoji="0" lang="zh-CN" altLang="en-US" sz="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502" name="直接箭头连接符 81">
              <a:extLst>
                <a:ext uri="{FF2B5EF4-FFF2-40B4-BE49-F238E27FC236}">
                  <a16:creationId xmlns:a16="http://schemas.microsoft.com/office/drawing/2014/main" id="{8C1CDC90-8A19-13EE-7B59-9EBBFD958FFD}"/>
                </a:ext>
              </a:extLst>
            </p:cNvPr>
            <p:cNvCxnSpPr>
              <a:cxnSpLocks/>
              <a:stCxn id="491" idx="3"/>
              <a:endCxn id="492" idx="1"/>
            </p:cNvCxnSpPr>
            <p:nvPr/>
          </p:nvCxnSpPr>
          <p:spPr>
            <a:xfrm>
              <a:off x="1652600" y="1204394"/>
              <a:ext cx="88645"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503" name="直接箭头连接符 84">
              <a:extLst>
                <a:ext uri="{FF2B5EF4-FFF2-40B4-BE49-F238E27FC236}">
                  <a16:creationId xmlns:a16="http://schemas.microsoft.com/office/drawing/2014/main" id="{B490F987-7C64-5E2C-9812-204FAAEC50B3}"/>
                </a:ext>
              </a:extLst>
            </p:cNvPr>
            <p:cNvCxnSpPr>
              <a:cxnSpLocks/>
              <a:stCxn id="492" idx="3"/>
              <a:endCxn id="496" idx="1"/>
            </p:cNvCxnSpPr>
            <p:nvPr/>
          </p:nvCxnSpPr>
          <p:spPr>
            <a:xfrm>
              <a:off x="2280735" y="1204394"/>
              <a:ext cx="92141" cy="123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504" name="直接箭头连接符 91">
              <a:extLst>
                <a:ext uri="{FF2B5EF4-FFF2-40B4-BE49-F238E27FC236}">
                  <a16:creationId xmlns:a16="http://schemas.microsoft.com/office/drawing/2014/main" id="{4DED8B5E-5C96-8848-BC00-F64926972BC8}"/>
                </a:ext>
              </a:extLst>
            </p:cNvPr>
            <p:cNvCxnSpPr>
              <a:cxnSpLocks/>
              <a:stCxn id="490" idx="3"/>
              <a:endCxn id="493" idx="1"/>
            </p:cNvCxnSpPr>
            <p:nvPr/>
          </p:nvCxnSpPr>
          <p:spPr>
            <a:xfrm>
              <a:off x="1652600" y="1850497"/>
              <a:ext cx="88645"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505" name="直接箭头连接符 94">
              <a:extLst>
                <a:ext uri="{FF2B5EF4-FFF2-40B4-BE49-F238E27FC236}">
                  <a16:creationId xmlns:a16="http://schemas.microsoft.com/office/drawing/2014/main" id="{4BC686E7-DEF5-0876-2B1C-A69928BDB0D3}"/>
                </a:ext>
              </a:extLst>
            </p:cNvPr>
            <p:cNvCxnSpPr>
              <a:cxnSpLocks/>
              <a:stCxn id="493" idx="3"/>
              <a:endCxn id="497" idx="1"/>
            </p:cNvCxnSpPr>
            <p:nvPr/>
          </p:nvCxnSpPr>
          <p:spPr>
            <a:xfrm>
              <a:off x="2283900" y="1850497"/>
              <a:ext cx="88977" cy="123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506" name="直接箭头连接符 97">
              <a:extLst>
                <a:ext uri="{FF2B5EF4-FFF2-40B4-BE49-F238E27FC236}">
                  <a16:creationId xmlns:a16="http://schemas.microsoft.com/office/drawing/2014/main" id="{705FECDF-4382-0697-22D3-FAD91570EE61}"/>
                </a:ext>
              </a:extLst>
            </p:cNvPr>
            <p:cNvCxnSpPr>
              <a:cxnSpLocks/>
              <a:stCxn id="497" idx="3"/>
              <a:endCxn id="499" idx="1"/>
            </p:cNvCxnSpPr>
            <p:nvPr/>
          </p:nvCxnSpPr>
          <p:spPr>
            <a:xfrm flipV="1">
              <a:off x="3074767" y="1850496"/>
              <a:ext cx="88978" cy="124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507" name="直接箭头连接符 100">
              <a:extLst>
                <a:ext uri="{FF2B5EF4-FFF2-40B4-BE49-F238E27FC236}">
                  <a16:creationId xmlns:a16="http://schemas.microsoft.com/office/drawing/2014/main" id="{CCABC271-0FD0-EE5D-C5F6-9BE482B5AA51}"/>
                </a:ext>
              </a:extLst>
            </p:cNvPr>
            <p:cNvCxnSpPr>
              <a:cxnSpLocks/>
              <a:stCxn id="496" idx="3"/>
              <a:endCxn id="498" idx="1"/>
            </p:cNvCxnSpPr>
            <p:nvPr/>
          </p:nvCxnSpPr>
          <p:spPr>
            <a:xfrm>
              <a:off x="3074766" y="1205633"/>
              <a:ext cx="92141" cy="0"/>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508" name="直接箭头连接符 103">
              <a:extLst>
                <a:ext uri="{FF2B5EF4-FFF2-40B4-BE49-F238E27FC236}">
                  <a16:creationId xmlns:a16="http://schemas.microsoft.com/office/drawing/2014/main" id="{881B82AA-EFFF-717D-DBC3-53369307D8E7}"/>
                </a:ext>
              </a:extLst>
            </p:cNvPr>
            <p:cNvCxnSpPr>
              <a:cxnSpLocks/>
              <a:stCxn id="498" idx="3"/>
              <a:endCxn id="500" idx="1"/>
            </p:cNvCxnSpPr>
            <p:nvPr/>
          </p:nvCxnSpPr>
          <p:spPr>
            <a:xfrm flipV="1">
              <a:off x="3936584" y="1204394"/>
              <a:ext cx="92142" cy="1239"/>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509" name="直接箭头连接符 113">
              <a:extLst>
                <a:ext uri="{FF2B5EF4-FFF2-40B4-BE49-F238E27FC236}">
                  <a16:creationId xmlns:a16="http://schemas.microsoft.com/office/drawing/2014/main" id="{649C9B47-2314-6B55-FFBB-379A633EB1FC}"/>
                </a:ext>
              </a:extLst>
            </p:cNvPr>
            <p:cNvCxnSpPr>
              <a:cxnSpLocks/>
              <a:stCxn id="489" idx="0"/>
              <a:endCxn id="491" idx="1"/>
            </p:cNvCxnSpPr>
            <p:nvPr/>
          </p:nvCxnSpPr>
          <p:spPr>
            <a:xfrm flipV="1">
              <a:off x="683251" y="1204394"/>
              <a:ext cx="186192" cy="330236"/>
            </a:xfrm>
            <a:prstGeom prst="straightConnector1">
              <a:avLst/>
            </a:prstGeom>
            <a:noFill/>
            <a:ln w="12700" cap="flat" cmpd="sng" algn="ctr">
              <a:solidFill>
                <a:sysClr val="windowText" lastClr="000000"/>
              </a:solidFill>
              <a:prstDash val="solid"/>
              <a:miter lim="800000"/>
              <a:tailEnd type="triangle" w="sm" len="sm"/>
            </a:ln>
            <a:effectLst/>
          </p:spPr>
        </p:cxnSp>
        <p:cxnSp>
          <p:nvCxnSpPr>
            <p:cNvPr id="510" name="直接箭头连接符 116">
              <a:extLst>
                <a:ext uri="{FF2B5EF4-FFF2-40B4-BE49-F238E27FC236}">
                  <a16:creationId xmlns:a16="http://schemas.microsoft.com/office/drawing/2014/main" id="{38157C8B-11DC-14D9-8493-9C0E7FB56D38}"/>
                </a:ext>
              </a:extLst>
            </p:cNvPr>
            <p:cNvCxnSpPr>
              <a:cxnSpLocks/>
              <a:stCxn id="489" idx="0"/>
              <a:endCxn id="490" idx="1"/>
            </p:cNvCxnSpPr>
            <p:nvPr/>
          </p:nvCxnSpPr>
          <p:spPr>
            <a:xfrm>
              <a:off x="683251" y="1534630"/>
              <a:ext cx="186190" cy="315867"/>
            </a:xfrm>
            <a:prstGeom prst="straightConnector1">
              <a:avLst/>
            </a:prstGeom>
            <a:noFill/>
            <a:ln w="12700" cap="flat" cmpd="sng" algn="ctr">
              <a:solidFill>
                <a:sysClr val="windowText" lastClr="000000"/>
              </a:solidFill>
              <a:prstDash val="solid"/>
              <a:miter lim="800000"/>
              <a:tailEnd type="triangle" w="sm" len="sm"/>
            </a:ln>
            <a:effectLst/>
          </p:spPr>
        </p:cxnSp>
        <p:sp>
          <p:nvSpPr>
            <p:cNvPr id="511" name="左大括号 510">
              <a:extLst>
                <a:ext uri="{FF2B5EF4-FFF2-40B4-BE49-F238E27FC236}">
                  <a16:creationId xmlns:a16="http://schemas.microsoft.com/office/drawing/2014/main" id="{0B2B6C73-9E81-8B0F-A9D5-BDC82457757D}"/>
                </a:ext>
              </a:extLst>
            </p:cNvPr>
            <p:cNvSpPr/>
            <p:nvPr/>
          </p:nvSpPr>
          <p:spPr>
            <a:xfrm rot="10800000">
              <a:off x="4850645" y="649316"/>
              <a:ext cx="192254" cy="1738375"/>
            </a:xfrm>
            <a:prstGeom prst="leftBrace">
              <a:avLst>
                <a:gd name="adj1" fmla="val 108333"/>
                <a:gd name="adj2" fmla="val 5000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2" name="左大括号 511">
              <a:extLst>
                <a:ext uri="{FF2B5EF4-FFF2-40B4-BE49-F238E27FC236}">
                  <a16:creationId xmlns:a16="http://schemas.microsoft.com/office/drawing/2014/main" id="{CE3F6B0A-36DD-849F-3A23-83E7DB00C467}"/>
                </a:ext>
              </a:extLst>
            </p:cNvPr>
            <p:cNvSpPr/>
            <p:nvPr/>
          </p:nvSpPr>
          <p:spPr>
            <a:xfrm rot="10800000">
              <a:off x="4856708" y="2601072"/>
              <a:ext cx="186191" cy="1758701"/>
            </a:xfrm>
            <a:prstGeom prst="leftBrace">
              <a:avLst>
                <a:gd name="adj1" fmla="val 108333"/>
                <a:gd name="adj2" fmla="val 5000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3" name="文本框 512">
              <a:extLst>
                <a:ext uri="{FF2B5EF4-FFF2-40B4-BE49-F238E27FC236}">
                  <a16:creationId xmlns:a16="http://schemas.microsoft.com/office/drawing/2014/main" id="{F3DD2788-60A7-DDBC-5A51-C881BDB163D1}"/>
                </a:ext>
              </a:extLst>
            </p:cNvPr>
            <p:cNvSpPr txBox="1"/>
            <p:nvPr/>
          </p:nvSpPr>
          <p:spPr>
            <a:xfrm rot="5400000">
              <a:off x="4319709" y="1395393"/>
              <a:ext cx="1738375" cy="246221"/>
            </a:xfrm>
            <a:prstGeom prst="rect">
              <a:avLst/>
            </a:prstGeom>
            <a:no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Stage 1: Collision Detection </a:t>
              </a:r>
              <a:endParaRPr kumimoji="0" lang="en-US" altLang="zh-CN" sz="10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4" name="文本框 513">
              <a:extLst>
                <a:ext uri="{FF2B5EF4-FFF2-40B4-BE49-F238E27FC236}">
                  <a16:creationId xmlns:a16="http://schemas.microsoft.com/office/drawing/2014/main" id="{A8BD13A2-1941-8EFF-FD00-6FAACEDDDCCD}"/>
                </a:ext>
              </a:extLst>
            </p:cNvPr>
            <p:cNvSpPr txBox="1"/>
            <p:nvPr/>
          </p:nvSpPr>
          <p:spPr>
            <a:xfrm rot="5400000">
              <a:off x="4306424" y="3360338"/>
              <a:ext cx="1758701" cy="246221"/>
            </a:xfrm>
            <a:prstGeom prst="rect">
              <a:avLst/>
            </a:prstGeom>
            <a:no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Stage 2: Asynchronous GS</a:t>
              </a:r>
              <a:endParaRPr kumimoji="0" lang="en-US" altLang="zh-CN" sz="10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515" name="连接符: 肘形 269">
              <a:extLst>
                <a:ext uri="{FF2B5EF4-FFF2-40B4-BE49-F238E27FC236}">
                  <a16:creationId xmlns:a16="http://schemas.microsoft.com/office/drawing/2014/main" id="{8700A63E-6159-2CF6-F4F1-49D9953A8149}"/>
                </a:ext>
              </a:extLst>
            </p:cNvPr>
            <p:cNvCxnSpPr>
              <a:cxnSpLocks/>
              <a:stCxn id="500" idx="2"/>
              <a:endCxn id="470" idx="3"/>
            </p:cNvCxnSpPr>
            <p:nvPr/>
          </p:nvCxnSpPr>
          <p:spPr>
            <a:xfrm rot="5400000">
              <a:off x="3415691" y="1845610"/>
              <a:ext cx="1433820" cy="600396"/>
            </a:xfrm>
            <a:prstGeom prst="bentConnector2">
              <a:avLst/>
            </a:prstGeom>
            <a:noFill/>
            <a:ln w="12700" cap="flat" cmpd="sng" algn="ctr">
              <a:solidFill>
                <a:sysClr val="windowText" lastClr="000000"/>
              </a:solidFill>
              <a:prstDash val="solid"/>
              <a:miter lim="800000"/>
              <a:tailEnd type="triangle" w="sm" len="sm"/>
            </a:ln>
            <a:effectLst/>
          </p:spPr>
        </p:cxnSp>
        <p:cxnSp>
          <p:nvCxnSpPr>
            <p:cNvPr id="516" name="连接符: 肘形 281">
              <a:extLst>
                <a:ext uri="{FF2B5EF4-FFF2-40B4-BE49-F238E27FC236}">
                  <a16:creationId xmlns:a16="http://schemas.microsoft.com/office/drawing/2014/main" id="{75CF0F77-CA0A-4981-B47D-0EE0AF36BB8F}"/>
                </a:ext>
              </a:extLst>
            </p:cNvPr>
            <p:cNvCxnSpPr>
              <a:cxnSpLocks/>
              <a:stCxn id="495" idx="3"/>
              <a:endCxn id="499" idx="2"/>
            </p:cNvCxnSpPr>
            <p:nvPr/>
          </p:nvCxnSpPr>
          <p:spPr>
            <a:xfrm flipV="1">
              <a:off x="2781110" y="2074999"/>
              <a:ext cx="769055" cy="177366"/>
            </a:xfrm>
            <a:prstGeom prst="bentConnector2">
              <a:avLst/>
            </a:prstGeom>
            <a:noFill/>
            <a:ln w="12700" cap="flat" cmpd="sng" algn="ctr">
              <a:solidFill>
                <a:sysClr val="windowText" lastClr="000000"/>
              </a:solidFill>
              <a:prstDash val="solid"/>
              <a:miter lim="800000"/>
              <a:tailEnd type="triangle" w="sm" len="sm"/>
            </a:ln>
            <a:effectLst/>
          </p:spPr>
        </p:cxnSp>
        <p:cxnSp>
          <p:nvCxnSpPr>
            <p:cNvPr id="517" name="连接符: 肘形 283">
              <a:extLst>
                <a:ext uri="{FF2B5EF4-FFF2-40B4-BE49-F238E27FC236}">
                  <a16:creationId xmlns:a16="http://schemas.microsoft.com/office/drawing/2014/main" id="{5CE6B04F-3480-3614-6B8F-D1A38300BE4C}"/>
                </a:ext>
              </a:extLst>
            </p:cNvPr>
            <p:cNvCxnSpPr>
              <a:cxnSpLocks/>
              <a:stCxn id="494" idx="3"/>
              <a:endCxn id="498" idx="0"/>
            </p:cNvCxnSpPr>
            <p:nvPr/>
          </p:nvCxnSpPr>
          <p:spPr>
            <a:xfrm>
              <a:off x="2781111" y="808252"/>
              <a:ext cx="770635" cy="172877"/>
            </a:xfrm>
            <a:prstGeom prst="bentConnector2">
              <a:avLst/>
            </a:prstGeom>
            <a:noFill/>
            <a:ln w="12700" cap="flat" cmpd="sng" algn="ctr">
              <a:solidFill>
                <a:sysClr val="windowText" lastClr="000000"/>
              </a:solidFill>
              <a:prstDash val="solid"/>
              <a:miter lim="800000"/>
              <a:tailEnd type="triangle" w="sm" len="sm"/>
            </a:ln>
            <a:effectLst/>
          </p:spPr>
        </p:cxnSp>
        <p:cxnSp>
          <p:nvCxnSpPr>
            <p:cNvPr id="518" name="连接符: 肘形 195">
              <a:extLst>
                <a:ext uri="{FF2B5EF4-FFF2-40B4-BE49-F238E27FC236}">
                  <a16:creationId xmlns:a16="http://schemas.microsoft.com/office/drawing/2014/main" id="{F662A229-C49C-3260-A326-14E35CDD126A}"/>
                </a:ext>
              </a:extLst>
            </p:cNvPr>
            <p:cNvCxnSpPr>
              <a:cxnSpLocks/>
              <a:stCxn id="501" idx="1"/>
            </p:cNvCxnSpPr>
            <p:nvPr/>
          </p:nvCxnSpPr>
          <p:spPr>
            <a:xfrm rot="16200000" flipH="1">
              <a:off x="1399121" y="1748980"/>
              <a:ext cx="3136" cy="1702629"/>
            </a:xfrm>
            <a:prstGeom prst="bentConnector3">
              <a:avLst>
                <a:gd name="adj1" fmla="val -3089158"/>
              </a:avLst>
            </a:prstGeom>
            <a:noFill/>
            <a:ln w="12700" cap="flat" cmpd="sng" algn="ctr">
              <a:solidFill>
                <a:sysClr val="windowText" lastClr="000000"/>
              </a:solidFill>
              <a:prstDash val="solid"/>
              <a:miter lim="800000"/>
              <a:tailEnd type="triangle" w="sm" len="sm"/>
            </a:ln>
            <a:effectLst/>
          </p:spPr>
        </p:cxnSp>
        <p:cxnSp>
          <p:nvCxnSpPr>
            <p:cNvPr id="519" name="连接符: 肘形 218">
              <a:extLst>
                <a:ext uri="{FF2B5EF4-FFF2-40B4-BE49-F238E27FC236}">
                  <a16:creationId xmlns:a16="http://schemas.microsoft.com/office/drawing/2014/main" id="{1131AF40-A93A-86A2-02B7-23980A092171}"/>
                </a:ext>
              </a:extLst>
            </p:cNvPr>
            <p:cNvCxnSpPr>
              <a:cxnSpLocks/>
              <a:stCxn id="501" idx="0"/>
            </p:cNvCxnSpPr>
            <p:nvPr/>
          </p:nvCxnSpPr>
          <p:spPr>
            <a:xfrm flipV="1">
              <a:off x="684601" y="2782015"/>
              <a:ext cx="458295" cy="696061"/>
            </a:xfrm>
            <a:prstGeom prst="bentConnector5">
              <a:avLst>
                <a:gd name="adj1" fmla="val 49881"/>
                <a:gd name="adj2" fmla="val 46716"/>
                <a:gd name="adj3" fmla="val 50119"/>
              </a:avLst>
            </a:prstGeom>
            <a:noFill/>
            <a:ln w="12700" cap="flat" cmpd="sng" algn="ctr">
              <a:solidFill>
                <a:sysClr val="windowText" lastClr="000000"/>
              </a:solidFill>
              <a:prstDash val="solid"/>
              <a:miter lim="800000"/>
              <a:tailEnd type="triangle"/>
            </a:ln>
            <a:effectLst/>
          </p:spPr>
        </p:cxnSp>
        <p:cxnSp>
          <p:nvCxnSpPr>
            <p:cNvPr id="520" name="肘形连接符 519">
              <a:extLst>
                <a:ext uri="{FF2B5EF4-FFF2-40B4-BE49-F238E27FC236}">
                  <a16:creationId xmlns:a16="http://schemas.microsoft.com/office/drawing/2014/main" id="{308D2F8B-E465-74D3-69E9-166EF347EDA4}"/>
                </a:ext>
              </a:extLst>
            </p:cNvPr>
            <p:cNvCxnSpPr>
              <a:stCxn id="499" idx="3"/>
              <a:endCxn id="460" idx="0"/>
            </p:cNvCxnSpPr>
            <p:nvPr/>
          </p:nvCxnSpPr>
          <p:spPr>
            <a:xfrm flipH="1">
              <a:off x="2859108" y="1850496"/>
              <a:ext cx="1077477" cy="850686"/>
            </a:xfrm>
            <a:prstGeom prst="bentConnector4">
              <a:avLst>
                <a:gd name="adj1" fmla="val -21216"/>
                <a:gd name="adj2" fmla="val 63195"/>
              </a:avLst>
            </a:prstGeom>
            <a:noFill/>
            <a:ln w="12700" cap="flat" cmpd="sng" algn="ctr">
              <a:solidFill>
                <a:sysClr val="windowText" lastClr="000000"/>
              </a:solidFill>
              <a:prstDash val="solid"/>
              <a:miter lim="800000"/>
              <a:tailEnd type="triangle" w="sm" len="sm"/>
            </a:ln>
            <a:effectLst/>
          </p:spPr>
        </p:cxnSp>
      </p:grpSp>
      <p:pic>
        <p:nvPicPr>
          <p:cNvPr id="3" name="图片 2">
            <a:extLst>
              <a:ext uri="{FF2B5EF4-FFF2-40B4-BE49-F238E27FC236}">
                <a16:creationId xmlns:a16="http://schemas.microsoft.com/office/drawing/2014/main" id="{C50DCF71-8314-DD65-054E-74368D9938C5}"/>
              </a:ext>
            </a:extLst>
          </p:cNvPr>
          <p:cNvPicPr>
            <a:picLocks noChangeAspect="1"/>
          </p:cNvPicPr>
          <p:nvPr/>
        </p:nvPicPr>
        <p:blipFill>
          <a:blip r:embed="rId3"/>
          <a:stretch>
            <a:fillRect/>
          </a:stretch>
        </p:blipFill>
        <p:spPr>
          <a:xfrm>
            <a:off x="7329352" y="2168755"/>
            <a:ext cx="4245228" cy="4162896"/>
          </a:xfrm>
          <a:prstGeom prst="rect">
            <a:avLst/>
          </a:prstGeom>
        </p:spPr>
      </p:pic>
      <p:sp>
        <p:nvSpPr>
          <p:cNvPr id="5" name="下箭头 174">
            <a:extLst>
              <a:ext uri="{FF2B5EF4-FFF2-40B4-BE49-F238E27FC236}">
                <a16:creationId xmlns:a16="http://schemas.microsoft.com/office/drawing/2014/main" id="{53B092FE-56AA-AB1B-D1EE-D93A38615611}"/>
              </a:ext>
            </a:extLst>
          </p:cNvPr>
          <p:cNvSpPr/>
          <p:nvPr/>
        </p:nvSpPr>
        <p:spPr>
          <a:xfrm rot="16200000">
            <a:off x="5955701" y="4169363"/>
            <a:ext cx="353145" cy="692477"/>
          </a:xfrm>
          <a:prstGeom prst="downArrow">
            <a:avLst/>
          </a:prstGeom>
          <a:solidFill>
            <a:schemeClr val="tx2">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745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5"/>
                                        </p:tgtEl>
                                        <p:attrNameLst>
                                          <p:attrName>style.visibility</p:attrName>
                                        </p:attrNameLst>
                                      </p:cBhvr>
                                      <p:to>
                                        <p:strVal val="visible"/>
                                      </p:to>
                                    </p:set>
                                    <p:animEffect transition="in" filter="fade">
                                      <p:cBhvr>
                                        <p:cTn id="15" dur="500"/>
                                        <p:tgtEl>
                                          <p:spTgt spid="17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88"/>
                                        </p:tgtEl>
                                        <p:attrNameLst>
                                          <p:attrName>style.visibility</p:attrName>
                                        </p:attrNameLst>
                                      </p:cBhvr>
                                      <p:to>
                                        <p:strVal val="visible"/>
                                      </p:to>
                                    </p:set>
                                    <p:animEffect transition="in" filter="fade">
                                      <p:cBhvr>
                                        <p:cTn id="19" dur="500"/>
                                        <p:tgtEl>
                                          <p:spTgt spid="38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75"/>
                                        </p:tgtEl>
                                      </p:cBhvr>
                                    </p:animEffect>
                                    <p:set>
                                      <p:cBhvr>
                                        <p:cTn id="24" dur="1" fill="hold">
                                          <p:stCondLst>
                                            <p:cond delay="499"/>
                                          </p:stCondLst>
                                        </p:cTn>
                                        <p:tgtEl>
                                          <p:spTgt spid="175"/>
                                        </p:tgtEl>
                                        <p:attrNameLst>
                                          <p:attrName>style.visibility</p:attrName>
                                        </p:attrNameLst>
                                      </p:cBhvr>
                                      <p:to>
                                        <p:strVal val="hidden"/>
                                      </p:to>
                                    </p:set>
                                  </p:child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457"/>
                                        </p:tgtEl>
                                      </p:cBhvr>
                                    </p:animEffect>
                                    <p:set>
                                      <p:cBhvr>
                                        <p:cTn id="28" dur="1" fill="hold">
                                          <p:stCondLst>
                                            <p:cond delay="499"/>
                                          </p:stCondLst>
                                        </p:cTn>
                                        <p:tgtEl>
                                          <p:spTgt spid="45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175" grpId="1" animBg="1"/>
      <p:bldP spid="5" grpId="0" animBg="1"/>
    </p:bldLst>
  </p:timing>
</p:sld>
</file>

<file path=ppt/theme/theme1.xml><?xml version="1.0" encoding="utf-8"?>
<a:theme xmlns:a="http://schemas.openxmlformats.org/drawingml/2006/main" name="Office Theme">
  <a:themeElements>
    <a:clrScheme name="s2025">
      <a:dk1>
        <a:srgbClr val="000000"/>
      </a:dk1>
      <a:lt1>
        <a:srgbClr val="FFFFFF"/>
      </a:lt1>
      <a:dk2>
        <a:srgbClr val="01434F"/>
      </a:dk2>
      <a:lt2>
        <a:srgbClr val="007F92"/>
      </a:lt2>
      <a:accent1>
        <a:srgbClr val="00ADA7"/>
      </a:accent1>
      <a:accent2>
        <a:srgbClr val="69FFE8"/>
      </a:accent2>
      <a:accent3>
        <a:srgbClr val="00CDEC"/>
      </a:accent3>
      <a:accent4>
        <a:srgbClr val="00E300"/>
      </a:accent4>
      <a:accent5>
        <a:srgbClr val="7CFC00"/>
      </a:accent5>
      <a:accent6>
        <a:srgbClr val="FFF31C"/>
      </a:accent6>
      <a:hlink>
        <a:srgbClr val="00CCEC"/>
      </a:hlink>
      <a:folHlink>
        <a:srgbClr val="00CC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tlCol="0">
        <a:spAutoFit/>
      </a:bodyPr>
      <a:lstStyle>
        <a:defPPr marL="236538" indent="-236538" algn="l">
          <a:lnSpc>
            <a:spcPct val="130000"/>
          </a:lnSpc>
          <a:spcAft>
            <a:spcPts val="600"/>
          </a:spcAft>
          <a:buClr>
            <a:schemeClr val="accent4"/>
          </a:buClr>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2737</TotalTime>
  <Words>2576</Words>
  <Application>Microsoft Office PowerPoint</Application>
  <PresentationFormat>宽屏</PresentationFormat>
  <Paragraphs>342</Paragraphs>
  <Slides>17</Slides>
  <Notes>17</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17</vt:i4>
      </vt:variant>
    </vt:vector>
  </HeadingPairs>
  <TitlesOfParts>
    <vt:vector size="25" baseType="lpstr">
      <vt:lpstr>System Font Regular</vt:lpstr>
      <vt:lpstr>等线</vt:lpstr>
      <vt:lpstr>华文楷体</vt:lpstr>
      <vt:lpstr>Arial</vt:lpstr>
      <vt:lpstr>Calibri</vt:lpstr>
      <vt:lpstr>Times New Roman</vt:lpstr>
      <vt:lpstr>Wingdings</vt:lpstr>
      <vt:lpstr>Office Theme</vt:lpstr>
      <vt:lpstr>Automated Task Scheduling for Cloth and Deformable Body Simulations in Heterogeneous Computing Environments</vt:lpstr>
      <vt:lpstr>Heterogeneous computing in simulation</vt:lpstr>
      <vt:lpstr>1. How do me make efficient task scheduling</vt:lpstr>
      <vt:lpstr>HEFT algorithm</vt:lpstr>
      <vt:lpstr>HEFT in simulation (XPBD example)</vt:lpstr>
      <vt:lpstr>Scheduling performance</vt:lpstr>
      <vt:lpstr>2. How to handle almost purely serial iterative processes</vt:lpstr>
      <vt:lpstr>Maximize parallelism and convergence</vt:lpstr>
      <vt:lpstr>Maximize parallelism and convergence</vt:lpstr>
      <vt:lpstr>Maximize parallelism and convergence</vt:lpstr>
      <vt:lpstr>Maximize parallelism and convergence</vt:lpstr>
      <vt:lpstr>Maximize parallelism and convergence</vt:lpstr>
      <vt:lpstr>Maximize parallelism and convergence</vt:lpstr>
      <vt:lpstr>Speedup</vt:lpstr>
      <vt:lpstr>Promote to other simulation methods</vt:lpstr>
      <vt:lpstr>Future work</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claire@cubicleninjas.com</dc:creator>
  <cp:lastModifiedBy>huo huo</cp:lastModifiedBy>
  <cp:revision>605</cp:revision>
  <dcterms:created xsi:type="dcterms:W3CDTF">2020-09-03T21:14:56Z</dcterms:created>
  <dcterms:modified xsi:type="dcterms:W3CDTF">2025-08-21T16:18:02Z</dcterms:modified>
</cp:coreProperties>
</file>